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32" r:id="rId4"/>
    <p:sldId id="257" r:id="rId5"/>
    <p:sldId id="258" r:id="rId6"/>
    <p:sldId id="336" r:id="rId7"/>
    <p:sldId id="333" r:id="rId8"/>
    <p:sldId id="335" r:id="rId9"/>
    <p:sldId id="338" r:id="rId10"/>
    <p:sldId id="339" r:id="rId11"/>
    <p:sldId id="340" r:id="rId12"/>
    <p:sldId id="284" r:id="rId13"/>
    <p:sldId id="285" r:id="rId14"/>
    <p:sldId id="286" r:id="rId15"/>
    <p:sldId id="287" r:id="rId16"/>
    <p:sldId id="288" r:id="rId17"/>
    <p:sldId id="341" r:id="rId18"/>
    <p:sldId id="342" r:id="rId19"/>
    <p:sldId id="281" r:id="rId20"/>
    <p:sldId id="264" r:id="rId21"/>
    <p:sldId id="265" r:id="rId22"/>
    <p:sldId id="343" r:id="rId23"/>
    <p:sldId id="344" r:id="rId24"/>
    <p:sldId id="345" r:id="rId25"/>
    <p:sldId id="266" r:id="rId26"/>
    <p:sldId id="267" r:id="rId27"/>
    <p:sldId id="346" r:id="rId28"/>
    <p:sldId id="268" r:id="rId29"/>
    <p:sldId id="348" r:id="rId30"/>
    <p:sldId id="347" r:id="rId31"/>
    <p:sldId id="269" r:id="rId32"/>
    <p:sldId id="350" r:id="rId33"/>
    <p:sldId id="349" r:id="rId34"/>
    <p:sldId id="322" r:id="rId35"/>
    <p:sldId id="324" r:id="rId36"/>
    <p:sldId id="351" r:id="rId37"/>
    <p:sldId id="323" r:id="rId38"/>
    <p:sldId id="352" r:id="rId39"/>
    <p:sldId id="327" r:id="rId40"/>
    <p:sldId id="353" r:id="rId41"/>
    <p:sldId id="330" r:id="rId42"/>
    <p:sldId id="354" r:id="rId43"/>
    <p:sldId id="355" r:id="rId44"/>
    <p:sldId id="356" r:id="rId45"/>
    <p:sldId id="357" r:id="rId46"/>
    <p:sldId id="359" r:id="rId47"/>
    <p:sldId id="358" r:id="rId48"/>
    <p:sldId id="360" r:id="rId49"/>
    <p:sldId id="361" r:id="rId50"/>
    <p:sldId id="331" r:id="rId51"/>
    <p:sldId id="310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Cookie </a:t>
            </a:r>
            <a:r>
              <a:rPr lang="fr-FR" sz="6600" dirty="0" err="1"/>
              <a:t>SessionId</a:t>
            </a:r>
            <a:endParaRPr lang="fr-FR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072450"/>
            <a:ext cx="11738918" cy="1551670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 err="1"/>
              <a:t>CookieSessionId-Angular-ReverseEngineering-Jhipster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75FA-438D-FF38-7B09-2276F4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2616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"Http Session"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9A7B5-3D68-2881-EE27-5187E247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1252712"/>
            <a:ext cx="9068586" cy="48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A7D-EEF3-531F-CFAB-36F34B4B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78756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Files  (</a:t>
            </a:r>
            <a:r>
              <a:rPr lang="fr-FR" dirty="0" err="1"/>
              <a:t>maybe</a:t>
            </a:r>
            <a:r>
              <a:rPr lang="fr-FR" dirty="0"/>
              <a:t> not for </a:t>
            </a:r>
            <a:r>
              <a:rPr lang="fr-FR" dirty="0" err="1"/>
              <a:t>auth</a:t>
            </a:r>
            <a:r>
              <a:rPr lang="fr-FR" dirty="0"/>
              <a:t>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D809A-894E-5999-8875-A27C3583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17" y="974920"/>
            <a:ext cx="7468458" cy="55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895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F3A8-AEC2-E231-22BA-2DD61DE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4" y="3120167"/>
            <a:ext cx="10252417" cy="16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DA30-83C3-CB82-3994-E6F33477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" y="5033394"/>
            <a:ext cx="11488975" cy="1568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FC097-94B8-B417-80D9-23FF0BD3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1306743"/>
            <a:ext cx="7296341" cy="1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run start   (= </a:t>
            </a:r>
            <a:r>
              <a:rPr lang="fr-FR" dirty="0" err="1"/>
              <a:t>ng</a:t>
            </a:r>
            <a:r>
              <a:rPr lang="fr-FR" dirty="0"/>
              <a:t> serve)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D1AC-B7EB-65DC-3E16-3B4C5936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80" y="1554421"/>
            <a:ext cx="4370449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0BA91-E9C5-8E98-5281-C88487E5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0" y="3429000"/>
            <a:ext cx="1035512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 - not </a:t>
            </a:r>
            <a:r>
              <a:rPr lang="fr-FR" dirty="0" err="1"/>
              <a:t>logged</a:t>
            </a:r>
            <a:r>
              <a:rPr lang="fr-FR" dirty="0"/>
              <a:t>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B5D24-38B9-3114-EFFA-0F5D6BE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254141"/>
            <a:ext cx="8490986" cy="5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/login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4" y="980109"/>
            <a:ext cx="10042006" cy="51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4" y="817483"/>
            <a:ext cx="10391076" cy="5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FE91-A92A-A60C-8ACA-2A974661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61D9-4A9B-C30C-4C16-2E4A67D1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0389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Menu for 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 err="1"/>
              <a:t>Sub</a:t>
            </a:r>
            <a:r>
              <a:rPr lang="fr-FR" dirty="0"/>
              <a:t> Menu Item "Sessions"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44C91-195A-2A10-C3F3-5168DD78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8" y="2449070"/>
            <a:ext cx="2631285" cy="329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BDC30-19AB-C748-793C-E406E6E3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84" y="2447036"/>
            <a:ext cx="2541490" cy="2751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C8BBBC-FB24-D9B7-503D-53390E1266F3}"/>
              </a:ext>
            </a:extLst>
          </p:cNvPr>
          <p:cNvSpPr/>
          <p:nvPr/>
        </p:nvSpPr>
        <p:spPr>
          <a:xfrm>
            <a:off x="7107490" y="3630614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A101C-1A44-41CD-E6D7-1298AEDC19E3}"/>
              </a:ext>
            </a:extLst>
          </p:cNvPr>
          <p:cNvSpPr/>
          <p:nvPr/>
        </p:nvSpPr>
        <p:spPr>
          <a:xfrm>
            <a:off x="8289619" y="2547257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A389-1C2F-6E61-0D79-22F77F242420}"/>
              </a:ext>
            </a:extLst>
          </p:cNvPr>
          <p:cNvSpPr txBox="1"/>
          <p:nvPr/>
        </p:nvSpPr>
        <p:spPr>
          <a:xfrm>
            <a:off x="6271054" y="1704428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4A6CE-73BC-1FEF-EECB-6663ED2988E2}"/>
              </a:ext>
            </a:extLst>
          </p:cNvPr>
          <p:cNvSpPr txBox="1"/>
          <p:nvPr/>
        </p:nvSpPr>
        <p:spPr>
          <a:xfrm>
            <a:off x="2760073" y="170442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AF97FC6-9628-EB08-6298-45DD754A418B}"/>
              </a:ext>
            </a:extLst>
          </p:cNvPr>
          <p:cNvSpPr/>
          <p:nvPr/>
        </p:nvSpPr>
        <p:spPr>
          <a:xfrm>
            <a:off x="5304138" y="1760435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2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291E-E352-2DDA-5498-1F1EF242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3254"/>
          </a:xfrm>
        </p:spPr>
        <p:txBody>
          <a:bodyPr/>
          <a:lstStyle/>
          <a:p>
            <a:pPr algn="ctr"/>
            <a:r>
              <a:rPr lang="fr-FR" dirty="0"/>
              <a:t>Sessions </a:t>
            </a:r>
            <a:r>
              <a:rPr lang="fr-FR" dirty="0" err="1"/>
              <a:t>View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4A2F9-56CC-2F5C-D5BA-921DCD01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1624958"/>
            <a:ext cx="11271422" cy="3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924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Debuging</a:t>
            </a:r>
            <a:r>
              <a:rPr lang="fr-FR" dirty="0"/>
              <a:t> Security </a:t>
            </a:r>
            <a:r>
              <a:rPr lang="fr-FR" dirty="0" err="1"/>
              <a:t>from</a:t>
            </a:r>
            <a:r>
              <a:rPr lang="fr-FR" dirty="0"/>
              <a:t> "Http" </a:t>
            </a:r>
            <a:r>
              <a:rPr lang="fr-FR" dirty="0" err="1"/>
              <a:t>viewpoint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39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506D-BB63-057F-C2AA-FDBD25E6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34EA4-4BF3-4F2D-6966-629441DACA5F}"/>
              </a:ext>
            </a:extLst>
          </p:cNvPr>
          <p:cNvSpPr txBox="1"/>
          <p:nvPr/>
        </p:nvSpPr>
        <p:spPr>
          <a:xfrm>
            <a:off x="2570205" y="2557848"/>
            <a:ext cx="8015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 focus on </a:t>
            </a:r>
            <a:r>
              <a:rPr lang="fr-FR" sz="2400" dirty="0" err="1"/>
              <a:t>comparisons</a:t>
            </a:r>
            <a:r>
              <a:rPr lang="fr-FR" sz="2400" dirty="0"/>
              <a:t> </a:t>
            </a:r>
          </a:p>
          <a:p>
            <a:r>
              <a:rPr lang="fr-FR" sz="2400" dirty="0"/>
              <a:t>of the default "</a:t>
            </a:r>
            <a:r>
              <a:rPr lang="fr-FR" sz="2400" b="1" dirty="0"/>
              <a:t>JWT</a:t>
            </a:r>
            <a:r>
              <a:rPr lang="fr-FR" sz="2400" dirty="0"/>
              <a:t>" mode            "</a:t>
            </a:r>
            <a:r>
              <a:rPr lang="fr-FR" sz="2400" b="1" dirty="0"/>
              <a:t>HTTP Session</a:t>
            </a:r>
            <a:r>
              <a:rPr lang="fr-FR" sz="2400" dirty="0"/>
              <a:t>" Mode</a:t>
            </a:r>
          </a:p>
          <a:p>
            <a:endParaRPr lang="fr-FR" sz="2400" dirty="0"/>
          </a:p>
          <a:p>
            <a:r>
              <a:rPr lang="fr-FR" sz="2400" dirty="0"/>
              <a:t>For more </a:t>
            </a:r>
            <a:r>
              <a:rPr lang="fr-FR" sz="2400" dirty="0" err="1"/>
              <a:t>detailed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=&gt; </a:t>
            </a: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document  part 1 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FB39E8C-51B8-8D86-C9EB-54C321165501}"/>
              </a:ext>
            </a:extLst>
          </p:cNvPr>
          <p:cNvSpPr/>
          <p:nvPr/>
        </p:nvSpPr>
        <p:spPr>
          <a:xfrm>
            <a:off x="6042454" y="3033585"/>
            <a:ext cx="568411" cy="24713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69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Chrome Dev Tools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6D18-3D8D-1C09-53ED-6D53CF9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" y="1170819"/>
            <a:ext cx="10217988" cy="4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Out =&gt; 2 Http calls  (</a:t>
            </a:r>
            <a:r>
              <a:rPr lang="fr-FR" dirty="0" err="1"/>
              <a:t>was</a:t>
            </a:r>
            <a:r>
              <a:rPr lang="fr-FR" dirty="0"/>
              <a:t> 0 for JWT mode)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854E0B-6C13-99C8-21FD-E45F6EE1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86" y="1853912"/>
            <a:ext cx="2229043" cy="2705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E4302E-3469-998C-5D63-6ABA69CF9DC0}"/>
              </a:ext>
            </a:extLst>
          </p:cNvPr>
          <p:cNvSpPr/>
          <p:nvPr/>
        </p:nvSpPr>
        <p:spPr>
          <a:xfrm>
            <a:off x="7372408" y="3379278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D0A9B-F90A-0144-8745-B4EB692B6F77}"/>
              </a:ext>
            </a:extLst>
          </p:cNvPr>
          <p:cNvSpPr/>
          <p:nvPr/>
        </p:nvSpPr>
        <p:spPr>
          <a:xfrm>
            <a:off x="8625176" y="1947955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1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75AB-E356-F014-78BE-115A421C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513703"/>
          </a:xfrm>
        </p:spPr>
        <p:txBody>
          <a:bodyPr/>
          <a:lstStyle/>
          <a:p>
            <a:pPr algn="ctr"/>
            <a:r>
              <a:rPr lang="fr-FR" dirty="0"/>
              <a:t>2 Http </a:t>
            </a:r>
            <a:r>
              <a:rPr lang="fr-FR" dirty="0" err="1"/>
              <a:t>Requests</a:t>
            </a:r>
            <a:r>
              <a:rPr lang="fr-FR" dirty="0"/>
              <a:t> "/api/</a:t>
            </a:r>
            <a:r>
              <a:rPr lang="fr-FR" dirty="0" err="1"/>
              <a:t>logout</a:t>
            </a:r>
            <a:r>
              <a:rPr lang="fr-FR" dirty="0"/>
              <a:t>", 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"/api/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7F5F6-9B3B-DCD4-08F3-D6146100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79" y="1740562"/>
            <a:ext cx="9611842" cy="47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7A47-8E44-3556-F049-1086D4BE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2043"/>
          </a:xfrm>
        </p:spPr>
        <p:txBody>
          <a:bodyPr/>
          <a:lstStyle/>
          <a:p>
            <a:pPr algn="ctr"/>
            <a:r>
              <a:rPr lang="fr-FR" dirty="0"/>
              <a:t>Http POST /api/</a:t>
            </a:r>
            <a:r>
              <a:rPr lang="fr-FR" dirty="0" err="1"/>
              <a:t>logout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BF8C2-4966-6983-BFFE-8D1D0DB5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83059"/>
            <a:ext cx="11837772" cy="43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666B-6B2A-0AF1-5FE0-BB3EF802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POST /api/</a:t>
            </a:r>
            <a:r>
              <a:rPr lang="fr-FR" dirty="0" err="1"/>
              <a:t>logout</a:t>
            </a:r>
            <a:r>
              <a:rPr lang="fr-FR" dirty="0"/>
              <a:t> =&gt; </a:t>
            </a:r>
            <a:r>
              <a:rPr lang="fr-FR" dirty="0" err="1"/>
              <a:t>response</a:t>
            </a:r>
            <a:r>
              <a:rPr lang="fr-FR" dirty="0"/>
              <a:t> Headers :</a:t>
            </a:r>
            <a:br>
              <a:rPr lang="fr-FR" dirty="0"/>
            </a:br>
            <a:r>
              <a:rPr lang="fr-FR" dirty="0"/>
              <a:t>2 x Set-Cookie: ...  to </a:t>
            </a:r>
            <a:r>
              <a:rPr lang="fr-FR" dirty="0" err="1"/>
              <a:t>cleanup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5DF3B-885A-F7F8-25B3-43880BF4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20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68E8C-7015-1B36-DEDB-1C3DD8CD2873}"/>
              </a:ext>
            </a:extLst>
          </p:cNvPr>
          <p:cNvSpPr/>
          <p:nvPr/>
        </p:nvSpPr>
        <p:spPr>
          <a:xfrm>
            <a:off x="3089941" y="4809849"/>
            <a:ext cx="833330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ED184-1707-FAB1-FA8B-F284A6578796}"/>
              </a:ext>
            </a:extLst>
          </p:cNvPr>
          <p:cNvSpPr/>
          <p:nvPr/>
        </p:nvSpPr>
        <p:spPr>
          <a:xfrm>
            <a:off x="3089941" y="5035377"/>
            <a:ext cx="833330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268F6-93DB-0974-685B-C98058D156CD}"/>
              </a:ext>
            </a:extLst>
          </p:cNvPr>
          <p:cNvSpPr/>
          <p:nvPr/>
        </p:nvSpPr>
        <p:spPr>
          <a:xfrm>
            <a:off x="5627195" y="4809849"/>
            <a:ext cx="4319994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C34A2-8958-05E4-C46B-1CD372944A68}"/>
              </a:ext>
            </a:extLst>
          </p:cNvPr>
          <p:cNvSpPr/>
          <p:nvPr/>
        </p:nvSpPr>
        <p:spPr>
          <a:xfrm>
            <a:off x="5627195" y="5035377"/>
            <a:ext cx="4319994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8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=&gt; 3 Http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33BEB-3071-2664-6A44-312E92B6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4" y="1048215"/>
            <a:ext cx="11526249" cy="51515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B1C69-3B08-40B3-5C96-793411AD1DF7}"/>
              </a:ext>
            </a:extLst>
          </p:cNvPr>
          <p:cNvSpPr/>
          <p:nvPr/>
        </p:nvSpPr>
        <p:spPr>
          <a:xfrm>
            <a:off x="295049" y="3008869"/>
            <a:ext cx="1255724" cy="716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41A6C2-2B4B-6019-60D8-5CEDC816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13" y="1457313"/>
            <a:ext cx="9761769" cy="4795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9" y="0"/>
            <a:ext cx="12025467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Header =&gt; 401 </a:t>
            </a:r>
            <a:r>
              <a:rPr lang="fr-FR" dirty="0" err="1"/>
              <a:t>Unauthorized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77249-D68E-5D2B-6A66-D2B25A021E23}"/>
              </a:ext>
            </a:extLst>
          </p:cNvPr>
          <p:cNvSpPr/>
          <p:nvPr/>
        </p:nvSpPr>
        <p:spPr>
          <a:xfrm>
            <a:off x="1973721" y="1668161"/>
            <a:ext cx="1146359" cy="31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66BC9-5750-0567-E6DA-6BB2EF94B6BD}"/>
              </a:ext>
            </a:extLst>
          </p:cNvPr>
          <p:cNvSpPr/>
          <p:nvPr/>
        </p:nvSpPr>
        <p:spPr>
          <a:xfrm>
            <a:off x="6793700" y="1936438"/>
            <a:ext cx="2084630" cy="66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4A1D-C9E7-5C80-67D9-EDF1D28D25F5}"/>
              </a:ext>
            </a:extLst>
          </p:cNvPr>
          <p:cNvSpPr txBox="1"/>
          <p:nvPr/>
        </p:nvSpPr>
        <p:spPr>
          <a:xfrm>
            <a:off x="738045" y="6283411"/>
            <a:ext cx="933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MISSING Header "Cookie"= "...; JSESSIONID=..."    or  Header "</a:t>
            </a:r>
            <a:r>
              <a:rPr lang="fr-FR" dirty="0" err="1"/>
              <a:t>Authorization</a:t>
            </a:r>
            <a:r>
              <a:rPr lang="fr-FR" dirty="0"/>
              <a:t>"  =&gt; FAILING </a:t>
            </a:r>
            <a:r>
              <a:rPr lang="fr-FR" dirty="0" err="1"/>
              <a:t>with</a:t>
            </a:r>
            <a:r>
              <a:rPr lang="fr-FR" dirty="0"/>
              <a:t> 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5D300-72A8-1353-ED65-9D05D15A73C9}"/>
              </a:ext>
            </a:extLst>
          </p:cNvPr>
          <p:cNvSpPr/>
          <p:nvPr/>
        </p:nvSpPr>
        <p:spPr>
          <a:xfrm>
            <a:off x="668671" y="6283412"/>
            <a:ext cx="465709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1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562C-8B4B-ED89-E6A5-C0903A06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  http GET /api/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F3AFE-EE3F-C429-C490-0A90C7288F36}"/>
              </a:ext>
            </a:extLst>
          </p:cNvPr>
          <p:cNvSpPr txBox="1"/>
          <p:nvPr/>
        </p:nvSpPr>
        <p:spPr>
          <a:xfrm>
            <a:off x="3737021" y="3556982"/>
            <a:ext cx="4717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IDEM as in JWT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2ECE8-223B-CA05-F00B-CF9DFD4A3E4C}"/>
              </a:ext>
            </a:extLst>
          </p:cNvPr>
          <p:cNvSpPr txBox="1"/>
          <p:nvPr/>
        </p:nvSpPr>
        <p:spPr>
          <a:xfrm>
            <a:off x="6820929" y="2402182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491F1-ECCA-F125-4F4A-F75F7601CBB7}"/>
              </a:ext>
            </a:extLst>
          </p:cNvPr>
          <p:cNvSpPr txBox="1"/>
          <p:nvPr/>
        </p:nvSpPr>
        <p:spPr>
          <a:xfrm>
            <a:off x="3454186" y="244754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977E754-B556-9794-3D48-C687230FC352}"/>
              </a:ext>
            </a:extLst>
          </p:cNvPr>
          <p:cNvSpPr/>
          <p:nvPr/>
        </p:nvSpPr>
        <p:spPr>
          <a:xfrm>
            <a:off x="5688227" y="2514197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46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D030B-D40A-9EFD-30D7-AE5126C8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205519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[2/3]: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content-Type: x-www-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urlencoded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309EBF-180B-0221-94D6-CBD85999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1371600"/>
            <a:ext cx="11438611" cy="52582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1BFA8F-96F3-E2F6-0A0D-523CE5DD7282}"/>
              </a:ext>
            </a:extLst>
          </p:cNvPr>
          <p:cNvSpPr/>
          <p:nvPr/>
        </p:nvSpPr>
        <p:spPr>
          <a:xfrm>
            <a:off x="3661260" y="4863362"/>
            <a:ext cx="4716621" cy="2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6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3CBD-431B-A72F-E6D6-D2FB2B01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Payload</a:t>
            </a:r>
            <a:r>
              <a:rPr lang="fr-FR" dirty="0"/>
              <a:t> : </a:t>
            </a:r>
            <a:r>
              <a:rPr lang="fr-FR" dirty="0" err="1"/>
              <a:t>username</a:t>
            </a:r>
            <a:r>
              <a:rPr lang="fr-FR" dirty="0"/>
              <a:t> &amp; </a:t>
            </a:r>
            <a:r>
              <a:rPr lang="fr-FR" dirty="0" err="1"/>
              <a:t>password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B558B-010C-E831-4AD9-FD3D00D7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48" y="4054608"/>
            <a:ext cx="5086791" cy="1588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9E355-77E3-73DC-6E13-3B37B703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48" y="2559158"/>
            <a:ext cx="5768776" cy="10177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E47D21-936F-EA45-F104-F6A647372DEE}"/>
              </a:ext>
            </a:extLst>
          </p:cNvPr>
          <p:cNvCxnSpPr>
            <a:cxnSpLocks/>
          </p:cNvCxnSpPr>
          <p:nvPr/>
        </p:nvCxnSpPr>
        <p:spPr>
          <a:xfrm flipH="1">
            <a:off x="3669957" y="3152984"/>
            <a:ext cx="747584" cy="14746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600C55-3FEE-A68F-D614-81980B288415}"/>
              </a:ext>
            </a:extLst>
          </p:cNvPr>
          <p:cNvCxnSpPr>
            <a:cxnSpLocks/>
          </p:cNvCxnSpPr>
          <p:nvPr/>
        </p:nvCxnSpPr>
        <p:spPr>
          <a:xfrm flipH="1" flipV="1">
            <a:off x="3669957" y="3515497"/>
            <a:ext cx="605481" cy="8958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8093B-0BDC-9293-6FAA-BE2D2410C638}"/>
              </a:ext>
            </a:extLst>
          </p:cNvPr>
          <p:cNvSpPr/>
          <p:nvPr/>
        </p:nvSpPr>
        <p:spPr>
          <a:xfrm>
            <a:off x="4043749" y="2985796"/>
            <a:ext cx="852616" cy="1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B3E4-69BF-850A-7606-402A927EC554}"/>
              </a:ext>
            </a:extLst>
          </p:cNvPr>
          <p:cNvSpPr/>
          <p:nvPr/>
        </p:nvSpPr>
        <p:spPr>
          <a:xfrm>
            <a:off x="3849130" y="4427334"/>
            <a:ext cx="852616" cy="1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9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107BA5-799B-F556-5092-BDBFCF4B6543}"/>
              </a:ext>
            </a:extLst>
          </p:cNvPr>
          <p:cNvSpPr txBox="1"/>
          <p:nvPr/>
        </p:nvSpPr>
        <p:spPr>
          <a:xfrm>
            <a:off x="3876932" y="2136338"/>
            <a:ext cx="6122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# check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globally</a:t>
            </a:r>
            <a:endParaRPr lang="fr-FR" sz="2400" dirty="0"/>
          </a:p>
          <a:p>
            <a:r>
              <a:rPr lang="fr-FR" sz="2400" dirty="0" err="1"/>
              <a:t>npm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-g </a:t>
            </a:r>
            <a:r>
              <a:rPr lang="fr-FR" sz="2400" dirty="0" err="1"/>
              <a:t>generator-jhipster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# </a:t>
            </a:r>
            <a:r>
              <a:rPr lang="fr-FR" sz="2400" dirty="0" err="1"/>
              <a:t>create</a:t>
            </a:r>
            <a:r>
              <a:rPr lang="fr-FR" sz="2400" dirty="0"/>
              <a:t> a new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endParaRPr lang="fr-FR" sz="2400" dirty="0"/>
          </a:p>
          <a:p>
            <a:r>
              <a:rPr lang="fr-FR" sz="2400" dirty="0" err="1"/>
              <a:t>mkdir</a:t>
            </a:r>
            <a:r>
              <a:rPr lang="fr-FR" sz="2400" dirty="0"/>
              <a:t> </a:t>
            </a:r>
            <a:r>
              <a:rPr lang="fr-FR" sz="2400" dirty="0" err="1"/>
              <a:t>demo-sessionAuth</a:t>
            </a:r>
            <a:endParaRPr lang="fr-FR" sz="2400" dirty="0"/>
          </a:p>
          <a:p>
            <a:r>
              <a:rPr lang="fr-FR" sz="2400" dirty="0"/>
              <a:t>cd </a:t>
            </a:r>
            <a:r>
              <a:rPr lang="fr-FR" sz="2400" dirty="0" err="1"/>
              <a:t>demo-sessionAuth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# launch </a:t>
            </a:r>
            <a:r>
              <a:rPr lang="fr-FR" sz="2400" dirty="0" err="1"/>
              <a:t>jhipster</a:t>
            </a:r>
            <a:r>
              <a:rPr lang="fr-FR" sz="2400" dirty="0"/>
              <a:t> </a:t>
            </a:r>
            <a:r>
              <a:rPr lang="fr-FR" sz="2400" dirty="0" err="1"/>
              <a:t>generator</a:t>
            </a:r>
            <a:endParaRPr lang="fr-FR" sz="2400" dirty="0"/>
          </a:p>
          <a:p>
            <a:r>
              <a:rPr lang="fr-FR" sz="2400" b="1" dirty="0" err="1"/>
              <a:t>jhipster</a:t>
            </a:r>
            <a:endParaRPr lang="fr-FR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9BD065-CFA3-7182-1B91-807A3BE9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5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re-</a:t>
            </a:r>
            <a:r>
              <a:rPr lang="fr-FR" dirty="0" err="1"/>
              <a:t>generate</a:t>
            </a:r>
            <a:r>
              <a:rPr lang="fr-FR" dirty="0"/>
              <a:t> ANOTHER </a:t>
            </a:r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645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59AA-FD0F-20B1-F36B-884B5623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different</a:t>
            </a:r>
            <a:r>
              <a:rPr lang="fr-FR" dirty="0"/>
              <a:t> (but </a:t>
            </a:r>
            <a:r>
              <a:rPr lang="fr-FR" dirty="0" err="1"/>
              <a:t>equivalent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to JWT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72DD3-A797-D844-21A6-EF6817AB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80"/>
          <a:stretch/>
        </p:blipFill>
        <p:spPr>
          <a:xfrm>
            <a:off x="131769" y="3575341"/>
            <a:ext cx="5663550" cy="175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A9EC7-10AB-E3B1-9A5F-3BDEBFA4520B}"/>
              </a:ext>
            </a:extLst>
          </p:cNvPr>
          <p:cNvSpPr txBox="1"/>
          <p:nvPr/>
        </p:nvSpPr>
        <p:spPr>
          <a:xfrm>
            <a:off x="6833286" y="2447547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6599D-2DEF-DC6B-80C4-B3A7D312B394}"/>
              </a:ext>
            </a:extLst>
          </p:cNvPr>
          <p:cNvSpPr txBox="1"/>
          <p:nvPr/>
        </p:nvSpPr>
        <p:spPr>
          <a:xfrm>
            <a:off x="3454186" y="244754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9B37FDE-197D-9599-4BC3-1E854A1AB1FB}"/>
              </a:ext>
            </a:extLst>
          </p:cNvPr>
          <p:cNvSpPr/>
          <p:nvPr/>
        </p:nvSpPr>
        <p:spPr>
          <a:xfrm>
            <a:off x="5688227" y="2514197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52C34-A825-B8F0-9992-F843AA86E4AD}"/>
              </a:ext>
            </a:extLst>
          </p:cNvPr>
          <p:cNvSpPr txBox="1"/>
          <p:nvPr/>
        </p:nvSpPr>
        <p:spPr>
          <a:xfrm>
            <a:off x="522698" y="3082604"/>
            <a:ext cx="379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Payload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dirty="0" err="1"/>
              <a:t>was</a:t>
            </a:r>
            <a:r>
              <a:rPr lang="fr-FR" sz="2000" dirty="0"/>
              <a:t> in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7C84CC-301C-5E14-B60E-FE285B3E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73" y="4882511"/>
            <a:ext cx="5086791" cy="1588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82073-E9DB-C806-7AFC-C96DABF3226B}"/>
              </a:ext>
            </a:extLst>
          </p:cNvPr>
          <p:cNvSpPr txBox="1"/>
          <p:nvPr/>
        </p:nvSpPr>
        <p:spPr>
          <a:xfrm>
            <a:off x="7045006" y="3028890"/>
            <a:ext cx="38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Payload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in "URL-</a:t>
            </a:r>
            <a:r>
              <a:rPr lang="fr-FR" sz="2000" dirty="0" err="1"/>
              <a:t>encoded</a:t>
            </a:r>
            <a:r>
              <a:rPr lang="fr-FR" sz="2000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51839-7958-FE50-2F3B-7F5EDD09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22" y="3640374"/>
            <a:ext cx="5768776" cy="1017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DE28D2-F50D-C399-6028-EC8582400067}"/>
              </a:ext>
            </a:extLst>
          </p:cNvPr>
          <p:cNvSpPr/>
          <p:nvPr/>
        </p:nvSpPr>
        <p:spPr>
          <a:xfrm>
            <a:off x="349649" y="4276416"/>
            <a:ext cx="4716621" cy="2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277D29-4252-4BE8-01F6-D8719A62B613}"/>
              </a:ext>
            </a:extLst>
          </p:cNvPr>
          <p:cNvSpPr/>
          <p:nvPr/>
        </p:nvSpPr>
        <p:spPr>
          <a:xfrm>
            <a:off x="6392295" y="4337221"/>
            <a:ext cx="4961505" cy="287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E368-3166-9086-6CBC-C4AAA66A0FEA}"/>
              </a:ext>
            </a:extLst>
          </p:cNvPr>
          <p:cNvSpPr/>
          <p:nvPr/>
        </p:nvSpPr>
        <p:spPr>
          <a:xfrm>
            <a:off x="6711512" y="5523471"/>
            <a:ext cx="1406878" cy="91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735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Response</a:t>
            </a:r>
            <a:r>
              <a:rPr lang="fr-FR" dirty="0"/>
              <a:t> Body : EMPTY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D9039-03EC-FDDC-1B77-DAF00E55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1906456"/>
            <a:ext cx="9259102" cy="2019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4ADE4-4B53-40DC-35F6-B58B545862C3}"/>
              </a:ext>
            </a:extLst>
          </p:cNvPr>
          <p:cNvSpPr/>
          <p:nvPr/>
        </p:nvSpPr>
        <p:spPr>
          <a:xfrm>
            <a:off x="6983169" y="1895721"/>
            <a:ext cx="991058" cy="40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518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C73-CD29-FC40-BB5B-28C3BDA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185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: </a:t>
            </a:r>
            <a:r>
              <a:rPr lang="fr-FR" dirty="0" err="1"/>
              <a:t>Response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Set-Cookie: "JSESSIONID=</a:t>
            </a:r>
            <a:r>
              <a:rPr lang="fr-FR" dirty="0" err="1"/>
              <a:t>xxxx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7CCD0-D650-67DB-E720-4BAA4A4E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1405870"/>
            <a:ext cx="11495766" cy="5220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5BDD7-EBE3-578B-AFE7-30754D57A4E2}"/>
              </a:ext>
            </a:extLst>
          </p:cNvPr>
          <p:cNvSpPr/>
          <p:nvPr/>
        </p:nvSpPr>
        <p:spPr>
          <a:xfrm>
            <a:off x="3624189" y="5322224"/>
            <a:ext cx="7206508" cy="213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89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B993-F2A3-02C2-49ED-82996A2F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179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Difference</a:t>
            </a:r>
            <a:r>
              <a:rPr lang="fr-FR" dirty="0"/>
              <a:t> 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50A5C-D2ED-A7B4-F22F-7C44A77BD0FA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A20FC-4BD1-70B3-620D-CC06FC34D36D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DC068D17-D671-1354-AA45-F617025F42DF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6F774-3800-8B00-B376-607FDFA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557"/>
          <a:stretch/>
        </p:blipFill>
        <p:spPr>
          <a:xfrm>
            <a:off x="185511" y="2851086"/>
            <a:ext cx="5669532" cy="136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FD74D-BBD4-A511-BB6C-B1053C1C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10" r="8206" b="38342"/>
          <a:stretch/>
        </p:blipFill>
        <p:spPr>
          <a:xfrm>
            <a:off x="6474940" y="2908530"/>
            <a:ext cx="5165126" cy="1245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C31FE-BC93-D3D4-4458-F15F329E2F96}"/>
              </a:ext>
            </a:extLst>
          </p:cNvPr>
          <p:cNvSpPr txBox="1"/>
          <p:nvPr/>
        </p:nvSpPr>
        <p:spPr>
          <a:xfrm>
            <a:off x="1109643" y="4592034"/>
            <a:ext cx="3192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dirty="0" err="1"/>
              <a:t>was</a:t>
            </a:r>
            <a:r>
              <a:rPr lang="fr-FR" sz="2000" dirty="0"/>
              <a:t> in JSON, </a:t>
            </a:r>
          </a:p>
          <a:p>
            <a:r>
              <a:rPr lang="fr-FR" sz="2000" dirty="0" err="1"/>
              <a:t>containing</a:t>
            </a:r>
            <a:r>
              <a:rPr lang="fr-FR" sz="2000" dirty="0"/>
              <a:t> the JWT </a:t>
            </a:r>
            <a:r>
              <a:rPr lang="fr-FR" sz="2000" dirty="0" err="1"/>
              <a:t>Token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A18E3-F76C-0921-2823-A0E016C2A337}"/>
              </a:ext>
            </a:extLst>
          </p:cNvPr>
          <p:cNvSpPr txBox="1"/>
          <p:nvPr/>
        </p:nvSpPr>
        <p:spPr>
          <a:xfrm>
            <a:off x="6404112" y="4540490"/>
            <a:ext cx="48515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dirty="0" err="1"/>
              <a:t>is</a:t>
            </a:r>
            <a:r>
              <a:rPr lang="fr-FR" sz="2000" dirty="0"/>
              <a:t> EMPTY</a:t>
            </a:r>
          </a:p>
          <a:p>
            <a:r>
              <a:rPr lang="fr-FR" sz="2000" dirty="0"/>
              <a:t>the real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in "SET-COOKIE" Header </a:t>
            </a:r>
          </a:p>
          <a:p>
            <a:r>
              <a:rPr lang="fr-FR" sz="2000" dirty="0"/>
              <a:t>to set "JSESSIONID=xxx"</a:t>
            </a:r>
          </a:p>
          <a:p>
            <a:endParaRPr lang="fr-FR" sz="2000" dirty="0"/>
          </a:p>
          <a:p>
            <a:r>
              <a:rPr lang="fr-FR" sz="2000" dirty="0"/>
              <a:t>the JSESSIONID </a:t>
            </a:r>
            <a:r>
              <a:rPr lang="fr-FR" sz="2000" dirty="0" err="1"/>
              <a:t>is</a:t>
            </a:r>
            <a:r>
              <a:rPr lang="fr-FR" sz="2000" dirty="0"/>
              <a:t> the secret</a:t>
            </a:r>
          </a:p>
        </p:txBody>
      </p:sp>
    </p:spTree>
    <p:extLst>
      <p:ext uri="{BB962C8B-B14F-4D97-AF65-F5344CB8AC3E}">
        <p14:creationId xmlns:p14="http://schemas.microsoft.com/office/powerpoint/2010/main" val="875637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077-5551-0018-72C0-FD50018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status</a:t>
            </a:r>
            <a:r>
              <a:rPr lang="fr-FR" dirty="0"/>
              <a:t> code: 200 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60B82-8057-10CC-D8E5-2C3FD086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1128339"/>
            <a:ext cx="11514818" cy="56392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2E8A6C-C820-9479-E463-E70A54206D31}"/>
              </a:ext>
            </a:extLst>
          </p:cNvPr>
          <p:cNvSpPr/>
          <p:nvPr/>
        </p:nvSpPr>
        <p:spPr>
          <a:xfrm>
            <a:off x="6203091" y="1952368"/>
            <a:ext cx="772298" cy="38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62E43-DA43-94E4-7F0B-DE87C71C329E}"/>
              </a:ext>
            </a:extLst>
          </p:cNvPr>
          <p:cNvSpPr/>
          <p:nvPr/>
        </p:nvSpPr>
        <p:spPr>
          <a:xfrm>
            <a:off x="6203091" y="5727603"/>
            <a:ext cx="3608174" cy="22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1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F45-D522-6475-5146-178809C7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[1/3]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[3/3] (</a:t>
            </a:r>
            <a:r>
              <a:rPr lang="fr-FR" dirty="0" err="1"/>
              <a:t>Authenticated</a:t>
            </a:r>
            <a:r>
              <a:rPr lang="fr-FR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BCD00-F83C-872F-0FCD-9D404F13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9" y="1241900"/>
            <a:ext cx="11282939" cy="5525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F5BC4-00E4-7A9C-BF45-53B5233F01A6}"/>
              </a:ext>
            </a:extLst>
          </p:cNvPr>
          <p:cNvSpPr/>
          <p:nvPr/>
        </p:nvSpPr>
        <p:spPr>
          <a:xfrm>
            <a:off x="6221627" y="5729661"/>
            <a:ext cx="3627737" cy="22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570A6-7AA6-5F3F-C8D9-31459656735C}"/>
              </a:ext>
            </a:extLst>
          </p:cNvPr>
          <p:cNvSpPr/>
          <p:nvPr/>
        </p:nvSpPr>
        <p:spPr>
          <a:xfrm>
            <a:off x="3822357" y="4535177"/>
            <a:ext cx="687860" cy="203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4D279-8A1F-2C56-B49A-955FFE1C882E}"/>
              </a:ext>
            </a:extLst>
          </p:cNvPr>
          <p:cNvSpPr/>
          <p:nvPr/>
        </p:nvSpPr>
        <p:spPr>
          <a:xfrm>
            <a:off x="6108358" y="4514578"/>
            <a:ext cx="5513172" cy="1515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4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DB3B-02A0-4F0F-E292-F6B8A8D0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05"/>
            <a:ext cx="10515600" cy="877331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E5E8-E819-6D1E-8600-E485A9E19112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9F5BF-63D4-0498-55F2-C75E08853D7C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1964DE9D-D2A8-0419-829E-B40A30C755F8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7242A-7650-2A11-38D4-61BEEDB588F4}"/>
              </a:ext>
            </a:extLst>
          </p:cNvPr>
          <p:cNvSpPr txBox="1"/>
          <p:nvPr/>
        </p:nvSpPr>
        <p:spPr>
          <a:xfrm>
            <a:off x="5932490" y="5226908"/>
            <a:ext cx="589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JSESSIONID  secret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via Http Header </a:t>
            </a:r>
          </a:p>
          <a:p>
            <a:r>
              <a:rPr lang="fr-FR" sz="2000" dirty="0"/>
              <a:t>   "</a:t>
            </a:r>
            <a:r>
              <a:rPr lang="fr-FR" sz="2000" b="1" dirty="0"/>
              <a:t>Cookie</a:t>
            </a:r>
            <a:r>
              <a:rPr lang="fr-FR" sz="2000" dirty="0"/>
              <a:t>" : "</a:t>
            </a:r>
            <a:r>
              <a:rPr lang="fr-FR" sz="2000" b="1" dirty="0"/>
              <a:t>key=value; .... ;  JSESSIONID={</a:t>
            </a:r>
            <a:r>
              <a:rPr lang="fr-FR" sz="2000" b="1" dirty="0" err="1"/>
              <a:t>sessionid</a:t>
            </a:r>
            <a:r>
              <a:rPr lang="fr-FR" sz="2000" b="1" dirty="0"/>
              <a:t>}</a:t>
            </a:r>
            <a:r>
              <a:rPr lang="fr-FR" sz="2000" dirty="0"/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387D-2145-0842-66AB-55419BDA3565}"/>
              </a:ext>
            </a:extLst>
          </p:cNvPr>
          <p:cNvSpPr txBox="1"/>
          <p:nvPr/>
        </p:nvSpPr>
        <p:spPr>
          <a:xfrm>
            <a:off x="746771" y="5226907"/>
            <a:ext cx="4421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JWT secret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via Http Header</a:t>
            </a:r>
          </a:p>
          <a:p>
            <a:r>
              <a:rPr lang="fr-FR" sz="2000" dirty="0"/>
              <a:t>   "</a:t>
            </a:r>
            <a:r>
              <a:rPr lang="fr-FR" sz="2000" b="1" dirty="0" err="1"/>
              <a:t>Autorization</a:t>
            </a:r>
            <a:r>
              <a:rPr lang="fr-FR" sz="2000" dirty="0"/>
              <a:t>": "</a:t>
            </a:r>
            <a:r>
              <a:rPr lang="fr-FR" sz="2000" b="1" dirty="0" err="1"/>
              <a:t>Bearer</a:t>
            </a:r>
            <a:r>
              <a:rPr lang="fr-FR" sz="2000" b="1" dirty="0"/>
              <a:t> {</a:t>
            </a:r>
            <a:r>
              <a:rPr lang="fr-FR" sz="2000" b="1" dirty="0" err="1"/>
              <a:t>token</a:t>
            </a:r>
            <a:r>
              <a:rPr lang="fr-FR" sz="2000" b="1" dirty="0"/>
              <a:t>}</a:t>
            </a:r>
            <a:r>
              <a:rPr lang="fr-FR" sz="2000" dirty="0"/>
              <a:t>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833AF-E25C-230C-2611-042ADC2D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16" y="3429000"/>
            <a:ext cx="4459104" cy="1385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A42344-5C32-BD1D-7BE5-2270898D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9" y="3475418"/>
            <a:ext cx="4587400" cy="8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7C13-63BB-267D-E344-90500FCB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Body: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 on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3D854-63D4-DF14-E625-24BB737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528921"/>
            <a:ext cx="769686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3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198-517F-A749-1D6D-5A959097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3" y="0"/>
            <a:ext cx="11868665" cy="840260"/>
          </a:xfrm>
        </p:spPr>
        <p:txBody>
          <a:bodyPr/>
          <a:lstStyle/>
          <a:p>
            <a:pPr algn="ctr"/>
            <a:r>
              <a:rPr lang="fr-FR" dirty="0"/>
              <a:t>NO </a:t>
            </a:r>
            <a:r>
              <a:rPr lang="fr-FR" dirty="0" err="1"/>
              <a:t>Difference</a:t>
            </a:r>
            <a:r>
              <a:rPr lang="fr-FR" dirty="0"/>
              <a:t> for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54309-70C6-CF5B-B50E-03511DEA270D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472B1-C126-771C-47FC-6510DCA9D138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75830AB-4B41-5A7C-25AE-9F063306CC24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54941-3BA2-3B93-5622-6AAA6B6D8D0A}"/>
              </a:ext>
            </a:extLst>
          </p:cNvPr>
          <p:cNvSpPr txBox="1"/>
          <p:nvPr/>
        </p:nvSpPr>
        <p:spPr>
          <a:xfrm>
            <a:off x="3064059" y="3305433"/>
            <a:ext cx="6494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difference</a:t>
            </a:r>
            <a:endParaRPr lang="fr-FR" dirty="0"/>
          </a:p>
          <a:p>
            <a:endParaRPr lang="fr-FR" dirty="0"/>
          </a:p>
          <a:p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cases,  ROLE_*  are </a:t>
            </a:r>
            <a:r>
              <a:rPr lang="fr-FR" dirty="0" err="1"/>
              <a:t>retreived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Http GET "/api/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redundantly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in JWT </a:t>
            </a:r>
            <a:r>
              <a:rPr lang="fr-FR" dirty="0" err="1"/>
              <a:t>Token</a:t>
            </a:r>
            <a:r>
              <a:rPr lang="fr-FR" dirty="0"/>
              <a:t>, but not </a:t>
            </a:r>
            <a:r>
              <a:rPr lang="fr-FR" dirty="0" err="1"/>
              <a:t>used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77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040D-2BED-6611-5CB4-19E5A56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0"/>
            <a:ext cx="11850129" cy="1325563"/>
          </a:xfrm>
        </p:spPr>
        <p:txBody>
          <a:bodyPr/>
          <a:lstStyle/>
          <a:p>
            <a:pPr algn="ctr"/>
            <a:r>
              <a:rPr lang="fr-FR" dirty="0"/>
              <a:t>Backend Code for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framework</a:t>
            </a:r>
            <a:r>
              <a:rPr lang="fr-FR" dirty="0"/>
              <a:t> code,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spring</a:t>
            </a:r>
            <a:r>
              <a:rPr lang="fr-FR" dirty="0"/>
              <a:t> </a:t>
            </a:r>
            <a:r>
              <a:rPr lang="fr-FR" dirty="0" err="1"/>
              <a:t>UserDetailService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7C0AA-57D9-DD0A-D60B-717E2B41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1" y="1932889"/>
            <a:ext cx="11145216" cy="3943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34C3A-C2F7-9470-7AE6-EE3A7063A4EA}"/>
              </a:ext>
            </a:extLst>
          </p:cNvPr>
          <p:cNvSpPr/>
          <p:nvPr/>
        </p:nvSpPr>
        <p:spPr>
          <a:xfrm>
            <a:off x="2990336" y="4059195"/>
            <a:ext cx="3577280" cy="271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86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322CD-303F-11DF-1CAE-6A1912B8804F}"/>
              </a:ext>
            </a:extLst>
          </p:cNvPr>
          <p:cNvSpPr txBox="1"/>
          <p:nvPr/>
        </p:nvSpPr>
        <p:spPr>
          <a:xfrm>
            <a:off x="838200" y="5284273"/>
            <a:ext cx="10774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for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  (</a:t>
            </a:r>
            <a:r>
              <a:rPr lang="fr-FR" dirty="0" err="1"/>
              <a:t>inferred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directory </a:t>
            </a:r>
            <a:r>
              <a:rPr lang="fr-FR" dirty="0" err="1"/>
              <a:t>name</a:t>
            </a:r>
            <a:r>
              <a:rPr lang="fr-FR" dirty="0"/>
              <a:t>) =&gt; change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as "</a:t>
            </a:r>
            <a:r>
              <a:rPr lang="fr-FR" dirty="0" err="1"/>
              <a:t>demo</a:t>
            </a:r>
            <a:r>
              <a:rPr lang="fr-FR" dirty="0"/>
              <a:t>"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 err="1"/>
              <a:t>instead</a:t>
            </a:r>
            <a:r>
              <a:rPr lang="fr-FR" dirty="0"/>
              <a:t> of "</a:t>
            </a:r>
            <a:r>
              <a:rPr lang="fr-FR" dirty="0" err="1"/>
              <a:t>demo-sessionAuth</a:t>
            </a:r>
            <a:r>
              <a:rPr lang="fr-FR" dirty="0"/>
              <a:t>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62C52-9AC3-5AD5-7733-122393B7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3" y="1289722"/>
            <a:ext cx="9448800" cy="36608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6DE355-DAE3-0D64-14E5-8B5DE705CE34}"/>
              </a:ext>
            </a:extLst>
          </p:cNvPr>
          <p:cNvSpPr/>
          <p:nvPr/>
        </p:nvSpPr>
        <p:spPr>
          <a:xfrm>
            <a:off x="1034144" y="4631512"/>
            <a:ext cx="5323407" cy="3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0923E-01AB-ADF6-E82A-0A24B62A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8" y="6122773"/>
            <a:ext cx="9715806" cy="5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8EB1-3CAC-85CB-7944-D95FD4C3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86" y="46412"/>
            <a:ext cx="11708027" cy="1325563"/>
          </a:xfrm>
        </p:spPr>
        <p:txBody>
          <a:bodyPr/>
          <a:lstStyle/>
          <a:p>
            <a:pPr algn="ctr"/>
            <a:r>
              <a:rPr lang="fr-FR" dirty="0"/>
              <a:t>Backend Code for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+ JSESSIONID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77845-2C0B-7C06-2809-A083795C6B10}"/>
              </a:ext>
            </a:extLst>
          </p:cNvPr>
          <p:cNvSpPr txBox="1"/>
          <p:nvPr/>
        </p:nvSpPr>
        <p:spPr>
          <a:xfrm>
            <a:off x="2017735" y="2828835"/>
            <a:ext cx="8156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???? This </a:t>
            </a:r>
            <a:r>
              <a:rPr lang="fr-FR" sz="2400" dirty="0" err="1"/>
              <a:t>is</a:t>
            </a:r>
            <a:r>
              <a:rPr lang="fr-FR" sz="2400" dirty="0"/>
              <a:t> NOT EVEN in </a:t>
            </a:r>
            <a:r>
              <a:rPr lang="fr-FR" sz="2400" dirty="0" err="1"/>
              <a:t>spring</a:t>
            </a:r>
            <a:r>
              <a:rPr lang="fr-FR" sz="2400" dirty="0"/>
              <a:t> </a:t>
            </a:r>
            <a:r>
              <a:rPr lang="fr-FR" sz="2400" dirty="0" err="1"/>
              <a:t>framework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handled</a:t>
            </a:r>
            <a:r>
              <a:rPr lang="fr-FR" sz="2400" dirty="0"/>
              <a:t> </a:t>
            </a:r>
            <a:r>
              <a:rPr lang="fr-FR" sz="2400" dirty="0" err="1"/>
              <a:t>directly</a:t>
            </a:r>
            <a:r>
              <a:rPr lang="fr-FR" sz="2400" dirty="0"/>
              <a:t> by the "Servlet" engine  (Tomcat / </a:t>
            </a:r>
            <a:r>
              <a:rPr lang="fr-FR" sz="2400" dirty="0" err="1"/>
              <a:t>Jetty</a:t>
            </a:r>
            <a:r>
              <a:rPr lang="fr-FR" sz="2400" dirty="0"/>
              <a:t> / ..)</a:t>
            </a:r>
          </a:p>
        </p:txBody>
      </p:sp>
    </p:spTree>
    <p:extLst>
      <p:ext uri="{BB962C8B-B14F-4D97-AF65-F5344CB8AC3E}">
        <p14:creationId xmlns:p14="http://schemas.microsoft.com/office/powerpoint/2010/main" val="597065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7BAD-890F-77DE-04BA-2BDE1A58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Difficulties</a:t>
            </a:r>
            <a:r>
              <a:rPr lang="fr-FR" dirty="0"/>
              <a:t> for </a:t>
            </a:r>
            <a:r>
              <a:rPr lang="fr-FR" dirty="0" err="1"/>
              <a:t>Load</a:t>
            </a:r>
            <a:r>
              <a:rPr lang="fr-FR" dirty="0"/>
              <a:t>-Balancing on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SErvers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COOKIE "JSESSIONID"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9E19-B43B-547B-6C6B-C3496E7653BE}"/>
              </a:ext>
            </a:extLst>
          </p:cNvPr>
          <p:cNvSpPr txBox="1"/>
          <p:nvPr/>
        </p:nvSpPr>
        <p:spPr>
          <a:xfrm>
            <a:off x="1427206" y="2168610"/>
            <a:ext cx="92004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"Http Session" mode </a:t>
            </a:r>
            <a:r>
              <a:rPr lang="fr-FR" sz="2000" dirty="0" err="1"/>
              <a:t>with</a:t>
            </a:r>
            <a:r>
              <a:rPr lang="fr-FR" sz="2000" dirty="0"/>
              <a:t> Cookie JSESSIONID 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</a:t>
            </a:r>
            <a:r>
              <a:rPr lang="fr-FR" sz="2000" dirty="0" err="1"/>
              <a:t>existed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long time </a:t>
            </a:r>
            <a:r>
              <a:rPr lang="fr-FR" sz="2000" dirty="0" err="1"/>
              <a:t>ago</a:t>
            </a:r>
            <a:r>
              <a:rPr lang="fr-FR" sz="2000" dirty="0"/>
              <a:t>, </a:t>
            </a:r>
            <a:r>
              <a:rPr lang="fr-FR" sz="2000" dirty="0" err="1"/>
              <a:t>directly</a:t>
            </a:r>
            <a:r>
              <a:rPr lang="fr-FR" sz="2000" dirty="0"/>
              <a:t> in Tomcat, and in servlet </a:t>
            </a:r>
            <a:r>
              <a:rPr lang="fr-FR" sz="2000" dirty="0" err="1"/>
              <a:t>spec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</a:t>
            </a:r>
            <a:r>
              <a:rPr lang="fr-FR" sz="2000" dirty="0" err="1"/>
              <a:t>is</a:t>
            </a:r>
            <a:r>
              <a:rPr lang="fr-FR" sz="2000" dirty="0"/>
              <a:t> NOT </a:t>
            </a:r>
            <a:r>
              <a:rPr lang="fr-FR" sz="2000" dirty="0" err="1"/>
              <a:t>very</a:t>
            </a:r>
            <a:r>
              <a:rPr lang="fr-FR" sz="2000" dirty="0"/>
              <a:t> efficient, and impose </a:t>
            </a:r>
            <a:r>
              <a:rPr lang="fr-FR" sz="2000" dirty="0" err="1"/>
              <a:t>constraints</a:t>
            </a:r>
            <a:r>
              <a:rPr lang="fr-FR" sz="2000" dirty="0"/>
              <a:t> on the </a:t>
            </a:r>
            <a:r>
              <a:rPr lang="fr-FR" sz="2000" dirty="0" err="1"/>
              <a:t>way</a:t>
            </a:r>
            <a:r>
              <a:rPr lang="fr-FR" sz="2000" dirty="0"/>
              <a:t> the servers </a:t>
            </a:r>
            <a:r>
              <a:rPr lang="fr-FR" sz="2000" dirty="0" err="1"/>
              <a:t>save</a:t>
            </a:r>
            <a:r>
              <a:rPr lang="fr-FR" sz="2000" dirty="0"/>
              <a:t> JSESSIONID</a:t>
            </a:r>
          </a:p>
          <a:p>
            <a:endParaRPr lang="fr-FR" sz="2000" dirty="0"/>
          </a:p>
          <a:p>
            <a:r>
              <a:rPr lang="fr-FR" sz="2000" dirty="0"/>
              <a:t>If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only</a:t>
            </a:r>
            <a:r>
              <a:rPr lang="fr-FR" sz="2000" dirty="0"/>
              <a:t> 1 server =&gt; OK, fine  (JSESSIONID can </a:t>
            </a:r>
            <a:r>
              <a:rPr lang="fr-FR" sz="2000" dirty="0" err="1"/>
              <a:t>be</a:t>
            </a:r>
            <a:r>
              <a:rPr lang="fr-FR" sz="2000" dirty="0"/>
              <a:t> in-memory)</a:t>
            </a:r>
          </a:p>
          <a:p>
            <a:r>
              <a:rPr lang="fr-FR" sz="2000" dirty="0"/>
              <a:t>But if </a:t>
            </a:r>
            <a:r>
              <a:rPr lang="fr-FR" sz="2000" dirty="0" err="1"/>
              <a:t>you</a:t>
            </a:r>
            <a:r>
              <a:rPr lang="fr-FR" sz="2000" dirty="0"/>
              <a:t> have a </a:t>
            </a:r>
            <a:r>
              <a:rPr lang="fr-FR" sz="2000" dirty="0" err="1"/>
              <a:t>load</a:t>
            </a:r>
            <a:r>
              <a:rPr lang="fr-FR" sz="2000" dirty="0"/>
              <a:t>-balancer and </a:t>
            </a:r>
            <a:r>
              <a:rPr lang="fr-FR" sz="2000" dirty="0" err="1"/>
              <a:t>many</a:t>
            </a:r>
            <a:r>
              <a:rPr lang="fr-FR" sz="2000" dirty="0"/>
              <a:t> servers =&gt; how to </a:t>
            </a:r>
            <a:r>
              <a:rPr lang="fr-FR" sz="2000" dirty="0" err="1"/>
              <a:t>share</a:t>
            </a:r>
            <a:r>
              <a:rPr lang="fr-FR" sz="2000" dirty="0"/>
              <a:t> ?...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95640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2301-165E-FB92-BE26-66D5DD94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Angular</a:t>
            </a:r>
            <a:r>
              <a:rPr lang="fr-FR" dirty="0"/>
              <a:t> Code for </a:t>
            </a:r>
            <a:r>
              <a:rPr lang="fr-FR" dirty="0" err="1"/>
              <a:t>low-level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Http POST /api/</a:t>
            </a:r>
            <a:r>
              <a:rPr lang="fr-FR" dirty="0" err="1"/>
              <a:t>authenticate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BC39C-428A-4B93-186A-DF699896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38" y="1814448"/>
            <a:ext cx="9685859" cy="44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2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F243-6501-FFD8-2CEC-70F0E425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NO Need of Custom "</a:t>
            </a:r>
            <a:r>
              <a:rPr lang="fr-FR" dirty="0" err="1"/>
              <a:t>HttpInterceptor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transmitting</a:t>
            </a:r>
            <a:r>
              <a:rPr lang="fr-FR" dirty="0"/>
              <a:t> the Cookie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C82A2-B3B8-BECB-10B0-650C01F5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749014"/>
            <a:ext cx="5677392" cy="47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06FE-026E-5703-8323-C028D3FE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HttpInterceptors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791FE-6C10-AFCC-CB36-455AB74D5B2E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92248-945C-B920-138E-2C09C543BAA3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708AB85-20AD-90E7-8003-623B5A380695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FDA0B-E91F-3340-23D1-40841856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72" y="2996514"/>
            <a:ext cx="4066812" cy="339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49036-44EC-F82D-EE2F-026D3773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18" r="39452"/>
          <a:stretch/>
        </p:blipFill>
        <p:spPr>
          <a:xfrm>
            <a:off x="1227567" y="2306828"/>
            <a:ext cx="3829479" cy="4220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6FE866-72AD-C165-C74D-1327C467DD7C}"/>
              </a:ext>
            </a:extLst>
          </p:cNvPr>
          <p:cNvSpPr/>
          <p:nvPr/>
        </p:nvSpPr>
        <p:spPr>
          <a:xfrm>
            <a:off x="1816444" y="2625811"/>
            <a:ext cx="2316891" cy="951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404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1A6-7344-FCE0-333B-86E4CF16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Authorisations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FD09A-2C8D-49FA-6AAA-1C2780528340}"/>
              </a:ext>
            </a:extLst>
          </p:cNvPr>
          <p:cNvSpPr txBox="1"/>
          <p:nvPr/>
        </p:nvSpPr>
        <p:spPr>
          <a:xfrm>
            <a:off x="3317790" y="2767280"/>
            <a:ext cx="65464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For </a:t>
            </a:r>
            <a:r>
              <a:rPr lang="fr-FR" sz="2000" dirty="0" err="1"/>
              <a:t>Authorization</a:t>
            </a:r>
            <a:r>
              <a:rPr lang="fr-FR" sz="2000" dirty="0"/>
              <a:t>  (ROLE_*)</a:t>
            </a:r>
          </a:p>
          <a:p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 </a:t>
            </a:r>
            <a:r>
              <a:rPr lang="fr-FR" sz="2000" dirty="0" err="1"/>
              <a:t>difference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others</a:t>
            </a:r>
            <a:r>
              <a:rPr lang="fr-FR" sz="2000" dirty="0"/>
              <a:t> mode  JWT or OAuth2.</a:t>
            </a:r>
          </a:p>
          <a:p>
            <a:endParaRPr lang="fr-FR" sz="2000" dirty="0"/>
          </a:p>
          <a:p>
            <a:r>
              <a:rPr lang="fr-FR" sz="2000" dirty="0" err="1"/>
              <a:t>Please</a:t>
            </a:r>
            <a:r>
              <a:rPr lang="fr-FR" sz="2000" dirty="0"/>
              <a:t>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previous</a:t>
            </a:r>
            <a:r>
              <a:rPr lang="fr-FR" sz="2000" dirty="0"/>
              <a:t> </a:t>
            </a:r>
            <a:r>
              <a:rPr lang="fr-FR" sz="2000" dirty="0" err="1"/>
              <a:t>detailed</a:t>
            </a:r>
            <a:r>
              <a:rPr lang="fr-FR" sz="2000" dirty="0"/>
              <a:t> document on JWT</a:t>
            </a:r>
          </a:p>
        </p:txBody>
      </p:sp>
    </p:spTree>
    <p:extLst>
      <p:ext uri="{BB962C8B-B14F-4D97-AF65-F5344CB8AC3E}">
        <p14:creationId xmlns:p14="http://schemas.microsoft.com/office/powerpoint/2010/main" val="3279968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043-298C-468E-FA0F-1FE8A52A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3" y="2561620"/>
            <a:ext cx="11126410" cy="1325563"/>
          </a:xfrm>
        </p:spPr>
        <p:txBody>
          <a:bodyPr/>
          <a:lstStyle/>
          <a:p>
            <a:r>
              <a:rPr lang="fr-FR" dirty="0"/>
              <a:t>Network &amp; Infrastructure </a:t>
            </a:r>
            <a:r>
              <a:rPr lang="fr-FR" dirty="0" err="1"/>
              <a:t>Deployments</a:t>
            </a:r>
            <a:r>
              <a:rPr lang="fr-FR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15989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8A4D-57C1-2136-155F-397CF068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4" y="0"/>
            <a:ext cx="12054016" cy="1325563"/>
          </a:xfrm>
        </p:spPr>
        <p:txBody>
          <a:bodyPr/>
          <a:lstStyle/>
          <a:p>
            <a:r>
              <a:rPr lang="fr-FR" dirty="0"/>
              <a:t>Servers are </a:t>
            </a:r>
            <a:r>
              <a:rPr lang="fr-FR" dirty="0" err="1"/>
              <a:t>Statefull</a:t>
            </a:r>
            <a:r>
              <a:rPr lang="fr-FR" dirty="0"/>
              <a:t> - Need </a:t>
            </a:r>
            <a:r>
              <a:rPr lang="fr-FR" dirty="0" err="1"/>
              <a:t>Centralised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B5EBE-6F51-59B3-33C4-E93AA1547BCB}"/>
              </a:ext>
            </a:extLst>
          </p:cNvPr>
          <p:cNvSpPr/>
          <p:nvPr/>
        </p:nvSpPr>
        <p:spPr>
          <a:xfrm>
            <a:off x="4786992" y="2822316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91E90-B10A-AEF9-1231-5465DFC1D629}"/>
              </a:ext>
            </a:extLst>
          </p:cNvPr>
          <p:cNvSpPr/>
          <p:nvPr/>
        </p:nvSpPr>
        <p:spPr>
          <a:xfrm>
            <a:off x="5128077" y="3437776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A9C0-686E-3DC6-FE2B-0229496B088F}"/>
              </a:ext>
            </a:extLst>
          </p:cNvPr>
          <p:cNvSpPr/>
          <p:nvPr/>
        </p:nvSpPr>
        <p:spPr>
          <a:xfrm>
            <a:off x="5510791" y="4053236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757BC2-E101-4FF0-7236-9F4A7655278B}"/>
              </a:ext>
            </a:extLst>
          </p:cNvPr>
          <p:cNvSpPr/>
          <p:nvPr/>
        </p:nvSpPr>
        <p:spPr>
          <a:xfrm>
            <a:off x="1161556" y="3383402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77A5215-2423-851A-4AC7-BAC212E4FFC3}"/>
              </a:ext>
            </a:extLst>
          </p:cNvPr>
          <p:cNvSpPr/>
          <p:nvPr/>
        </p:nvSpPr>
        <p:spPr>
          <a:xfrm flipH="1">
            <a:off x="2018664" y="3668455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4DA076-633D-7C75-A950-6712E007CDD4}"/>
              </a:ext>
            </a:extLst>
          </p:cNvPr>
          <p:cNvSpPr/>
          <p:nvPr/>
        </p:nvSpPr>
        <p:spPr>
          <a:xfrm rot="19260032">
            <a:off x="3332471" y="334945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922B3A-C994-68EF-0CFD-D2A4F82ED5D6}"/>
              </a:ext>
            </a:extLst>
          </p:cNvPr>
          <p:cNvSpPr/>
          <p:nvPr/>
        </p:nvSpPr>
        <p:spPr>
          <a:xfrm rot="2665686">
            <a:off x="3332471" y="3678865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FE09226-0648-3610-E374-1B53AC97030A}"/>
              </a:ext>
            </a:extLst>
          </p:cNvPr>
          <p:cNvSpPr/>
          <p:nvPr/>
        </p:nvSpPr>
        <p:spPr>
          <a:xfrm>
            <a:off x="3395977" y="352405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ED2D0-354C-B12E-8E1C-390B4D9CA338}"/>
              </a:ext>
            </a:extLst>
          </p:cNvPr>
          <p:cNvSpPr txBox="1"/>
          <p:nvPr/>
        </p:nvSpPr>
        <p:spPr>
          <a:xfrm>
            <a:off x="2825025" y="4082548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LoadBalancer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any</a:t>
            </a:r>
            <a:r>
              <a:rPr lang="fr-FR" sz="2400" dirty="0"/>
              <a:t> Server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2E8BDC-E875-FD50-D53C-0D9BCE8E8834}"/>
              </a:ext>
            </a:extLst>
          </p:cNvPr>
          <p:cNvSpPr/>
          <p:nvPr/>
        </p:nvSpPr>
        <p:spPr>
          <a:xfrm rot="1385850">
            <a:off x="5830156" y="3141388"/>
            <a:ext cx="1462577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B08442-7466-1DFB-45C9-FC9CB1F18EAB}"/>
              </a:ext>
            </a:extLst>
          </p:cNvPr>
          <p:cNvSpPr/>
          <p:nvPr/>
        </p:nvSpPr>
        <p:spPr>
          <a:xfrm>
            <a:off x="5940624" y="3559028"/>
            <a:ext cx="1234518" cy="226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C7D64-12B3-CC97-9E32-684595FFA598}"/>
              </a:ext>
            </a:extLst>
          </p:cNvPr>
          <p:cNvSpPr/>
          <p:nvPr/>
        </p:nvSpPr>
        <p:spPr>
          <a:xfrm rot="19658094">
            <a:off x="6345504" y="3953638"/>
            <a:ext cx="995152" cy="171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5774643-5733-0B7D-ECE5-24862FFDCB42}"/>
              </a:ext>
            </a:extLst>
          </p:cNvPr>
          <p:cNvSpPr/>
          <p:nvPr/>
        </p:nvSpPr>
        <p:spPr>
          <a:xfrm>
            <a:off x="7538596" y="3261621"/>
            <a:ext cx="598196" cy="74681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0846C-3535-CF15-08FC-C32DC2B31E15}"/>
              </a:ext>
            </a:extLst>
          </p:cNvPr>
          <p:cNvSpPr txBox="1"/>
          <p:nvPr/>
        </p:nvSpPr>
        <p:spPr>
          <a:xfrm>
            <a:off x="7538596" y="4312074"/>
            <a:ext cx="4380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centralised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r>
              <a:rPr lang="fr-FR" sz="2400" dirty="0"/>
              <a:t> !!</a:t>
            </a:r>
          </a:p>
          <a:p>
            <a:r>
              <a:rPr lang="fr-FR" sz="2400" dirty="0"/>
              <a:t>performance </a:t>
            </a:r>
            <a:r>
              <a:rPr lang="fr-FR" sz="2400" dirty="0" err="1"/>
              <a:t>Bottleneck</a:t>
            </a:r>
            <a:endParaRPr lang="fr-FR" sz="2400" dirty="0"/>
          </a:p>
          <a:p>
            <a:r>
              <a:rPr lang="fr-FR" sz="2400" dirty="0"/>
              <a:t>&amp; SPOF = "Single Point Of Failure"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E06CC-1AEF-6B79-6447-BDD5E6B69158}"/>
              </a:ext>
            </a:extLst>
          </p:cNvPr>
          <p:cNvSpPr txBox="1"/>
          <p:nvPr/>
        </p:nvSpPr>
        <p:spPr>
          <a:xfrm>
            <a:off x="4758918" y="4918845"/>
            <a:ext cx="218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Statefull</a:t>
            </a:r>
            <a:r>
              <a:rPr lang="fr-FR" sz="2400" dirty="0"/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1383599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3D15-0F60-689F-C006-3EE2F1FB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257"/>
            <a:ext cx="10515600" cy="1896161"/>
          </a:xfrm>
        </p:spPr>
        <p:txBody>
          <a:bodyPr/>
          <a:lstStyle/>
          <a:p>
            <a:pPr algn="ctr"/>
            <a:r>
              <a:rPr lang="fr-FR" dirty="0"/>
              <a:t>Server </a:t>
            </a:r>
            <a:r>
              <a:rPr lang="fr-FR" dirty="0" err="1"/>
              <a:t>Connected</a:t>
            </a:r>
            <a:r>
              <a:rPr lang="fr-FR" dirty="0"/>
              <a:t> in Cluster  </a:t>
            </a:r>
            <a:br>
              <a:rPr lang="fr-FR" dirty="0"/>
            </a:br>
            <a:r>
              <a:rPr lang="fr-FR" dirty="0"/>
              <a:t>"Distributed Cache"</a:t>
            </a:r>
            <a:br>
              <a:rPr lang="fr-FR" dirty="0"/>
            </a:br>
            <a:r>
              <a:rPr lang="fr-FR" dirty="0"/>
              <a:t>(=idem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A3C49-9C92-8963-08A3-DE0AA9615560}"/>
              </a:ext>
            </a:extLst>
          </p:cNvPr>
          <p:cNvSpPr/>
          <p:nvPr/>
        </p:nvSpPr>
        <p:spPr>
          <a:xfrm>
            <a:off x="6299105" y="278502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AB66E-AEDF-1DCD-8D18-60990AD6F124}"/>
              </a:ext>
            </a:extLst>
          </p:cNvPr>
          <p:cNvSpPr/>
          <p:nvPr/>
        </p:nvSpPr>
        <p:spPr>
          <a:xfrm>
            <a:off x="5976879" y="4045316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91F00-17F5-17A1-D4A4-F06B83A55B70}"/>
              </a:ext>
            </a:extLst>
          </p:cNvPr>
          <p:cNvSpPr/>
          <p:nvPr/>
        </p:nvSpPr>
        <p:spPr>
          <a:xfrm>
            <a:off x="7139513" y="4467370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6A4DCD-CF69-13F5-22CC-AAD6D6CCBE06}"/>
              </a:ext>
            </a:extLst>
          </p:cNvPr>
          <p:cNvSpPr/>
          <p:nvPr/>
        </p:nvSpPr>
        <p:spPr>
          <a:xfrm>
            <a:off x="2094491" y="3556397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6D8BAEF-AB19-95DC-5FA7-211743B2AA9A}"/>
              </a:ext>
            </a:extLst>
          </p:cNvPr>
          <p:cNvSpPr/>
          <p:nvPr/>
        </p:nvSpPr>
        <p:spPr>
          <a:xfrm flipH="1">
            <a:off x="2951599" y="3841450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5FAEB77-BE8F-4103-4466-3460B5B9D919}"/>
              </a:ext>
            </a:extLst>
          </p:cNvPr>
          <p:cNvSpPr/>
          <p:nvPr/>
        </p:nvSpPr>
        <p:spPr>
          <a:xfrm rot="19260032">
            <a:off x="4265406" y="352245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AE407B-6F90-9261-34C7-63CC59B4D1B6}"/>
              </a:ext>
            </a:extLst>
          </p:cNvPr>
          <p:cNvSpPr/>
          <p:nvPr/>
        </p:nvSpPr>
        <p:spPr>
          <a:xfrm rot="2665686">
            <a:off x="4265406" y="385186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7717B3-9646-0F59-FCD3-7D4631C1871A}"/>
              </a:ext>
            </a:extLst>
          </p:cNvPr>
          <p:cNvSpPr/>
          <p:nvPr/>
        </p:nvSpPr>
        <p:spPr>
          <a:xfrm>
            <a:off x="4328912" y="369705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76F5-69F9-4895-99F1-7A5D1FE45851}"/>
              </a:ext>
            </a:extLst>
          </p:cNvPr>
          <p:cNvSpPr txBox="1"/>
          <p:nvPr/>
        </p:nvSpPr>
        <p:spPr>
          <a:xfrm>
            <a:off x="3757960" y="4255543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LoadBalancer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any</a:t>
            </a:r>
            <a:r>
              <a:rPr lang="fr-FR" sz="2400" dirty="0"/>
              <a:t>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F1D7B-947D-C2FC-13BD-76DB327CF675}"/>
              </a:ext>
            </a:extLst>
          </p:cNvPr>
          <p:cNvSpPr txBox="1"/>
          <p:nvPr/>
        </p:nvSpPr>
        <p:spPr>
          <a:xfrm>
            <a:off x="6175699" y="5106194"/>
            <a:ext cx="2183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Cluster of </a:t>
            </a:r>
          </a:p>
          <a:p>
            <a:r>
              <a:rPr lang="fr-FR" sz="2400" dirty="0" err="1"/>
              <a:t>Statefull</a:t>
            </a:r>
            <a:r>
              <a:rPr lang="fr-FR" sz="2400" dirty="0"/>
              <a:t> 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4FA6C3-55F4-3886-01EA-0E6AEE163341}"/>
              </a:ext>
            </a:extLst>
          </p:cNvPr>
          <p:cNvSpPr/>
          <p:nvPr/>
        </p:nvSpPr>
        <p:spPr>
          <a:xfrm>
            <a:off x="7961547" y="3671992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446C8-A024-5A67-D05E-5DD06DDC6296}"/>
              </a:ext>
            </a:extLst>
          </p:cNvPr>
          <p:cNvSpPr/>
          <p:nvPr/>
        </p:nvSpPr>
        <p:spPr>
          <a:xfrm>
            <a:off x="7533929" y="2769821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A2EC51-C31C-75FB-D6C5-3DD0DF82A0E5}"/>
              </a:ext>
            </a:extLst>
          </p:cNvPr>
          <p:cNvCxnSpPr/>
          <p:nvPr/>
        </p:nvCxnSpPr>
        <p:spPr>
          <a:xfrm>
            <a:off x="6839465" y="3379142"/>
            <a:ext cx="587897" cy="9250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9CB9DF-D4A9-5186-2751-D76E70DC0436}"/>
              </a:ext>
            </a:extLst>
          </p:cNvPr>
          <p:cNvCxnSpPr>
            <a:cxnSpLocks/>
          </p:cNvCxnSpPr>
          <p:nvPr/>
        </p:nvCxnSpPr>
        <p:spPr>
          <a:xfrm>
            <a:off x="6886979" y="3379142"/>
            <a:ext cx="979551" cy="4486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5CC33A-D699-7815-979A-3C2DB312951E}"/>
              </a:ext>
            </a:extLst>
          </p:cNvPr>
          <p:cNvCxnSpPr>
            <a:cxnSpLocks/>
          </p:cNvCxnSpPr>
          <p:nvPr/>
        </p:nvCxnSpPr>
        <p:spPr>
          <a:xfrm flipH="1">
            <a:off x="6421339" y="3422296"/>
            <a:ext cx="152485" cy="5172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A40DA3-8339-3414-93A6-AA71377B679A}"/>
              </a:ext>
            </a:extLst>
          </p:cNvPr>
          <p:cNvCxnSpPr>
            <a:cxnSpLocks/>
          </p:cNvCxnSpPr>
          <p:nvPr/>
        </p:nvCxnSpPr>
        <p:spPr>
          <a:xfrm flipV="1">
            <a:off x="7110298" y="3165446"/>
            <a:ext cx="313965" cy="182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4C0701-C2B2-5DF1-4E85-8BC02EFDC0AC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7875015" y="3287497"/>
            <a:ext cx="261909" cy="283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D81CD0-72B3-46E5-2458-867CBDB0DA90}"/>
              </a:ext>
            </a:extLst>
          </p:cNvPr>
          <p:cNvCxnSpPr>
            <a:cxnSpLocks/>
          </p:cNvCxnSpPr>
          <p:nvPr/>
        </p:nvCxnSpPr>
        <p:spPr>
          <a:xfrm flipH="1">
            <a:off x="7866530" y="4315325"/>
            <a:ext cx="343754" cy="24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ECDC94-9331-0995-3504-C6C3D062BAB8}"/>
              </a:ext>
            </a:extLst>
          </p:cNvPr>
          <p:cNvCxnSpPr>
            <a:cxnSpLocks/>
          </p:cNvCxnSpPr>
          <p:nvPr/>
        </p:nvCxnSpPr>
        <p:spPr>
          <a:xfrm>
            <a:off x="6757132" y="4372514"/>
            <a:ext cx="224144" cy="209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FA64802-47C7-C04A-4EB5-620905FE338B}"/>
              </a:ext>
            </a:extLst>
          </p:cNvPr>
          <p:cNvCxnSpPr>
            <a:cxnSpLocks/>
          </p:cNvCxnSpPr>
          <p:nvPr/>
        </p:nvCxnSpPr>
        <p:spPr>
          <a:xfrm flipH="1">
            <a:off x="6573824" y="3355857"/>
            <a:ext cx="1117801" cy="5704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1EBBBF0-02BB-D05B-87B6-47AB169E4921}"/>
              </a:ext>
            </a:extLst>
          </p:cNvPr>
          <p:cNvCxnSpPr>
            <a:cxnSpLocks/>
          </p:cNvCxnSpPr>
          <p:nvPr/>
        </p:nvCxnSpPr>
        <p:spPr>
          <a:xfrm flipH="1">
            <a:off x="6709623" y="3926321"/>
            <a:ext cx="1156907" cy="1404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8B0484-F83E-6007-B1C1-6D60EC9E98A7}"/>
              </a:ext>
            </a:extLst>
          </p:cNvPr>
          <p:cNvCxnSpPr>
            <a:cxnSpLocks/>
          </p:cNvCxnSpPr>
          <p:nvPr/>
        </p:nvCxnSpPr>
        <p:spPr>
          <a:xfrm flipH="1">
            <a:off x="7509695" y="3341706"/>
            <a:ext cx="258753" cy="959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FE6697D-FF22-DED2-EBE5-9327A90D747C}"/>
              </a:ext>
            </a:extLst>
          </p:cNvPr>
          <p:cNvSpPr txBox="1"/>
          <p:nvPr/>
        </p:nvSpPr>
        <p:spPr>
          <a:xfrm>
            <a:off x="9409671" y="4815583"/>
            <a:ext cx="2473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"SPOF"</a:t>
            </a:r>
          </a:p>
          <a:p>
            <a:r>
              <a:rPr lang="fr-FR" dirty="0"/>
              <a:t>(Single Point Of Failure")</a:t>
            </a:r>
          </a:p>
          <a:p>
            <a:r>
              <a:rPr lang="fr-FR" dirty="0"/>
              <a:t>But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complex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3717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7FBF-3EAB-C286-EF5E-BF4B0CBA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0DEA-3EA2-9702-E00B-A769DD3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257"/>
            <a:ext cx="10515600" cy="1896161"/>
          </a:xfrm>
        </p:spPr>
        <p:txBody>
          <a:bodyPr/>
          <a:lstStyle/>
          <a:p>
            <a:pPr algn="ctr"/>
            <a:r>
              <a:rPr lang="fr-FR" dirty="0" err="1"/>
              <a:t>LoadBalancer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"Session </a:t>
            </a:r>
            <a:r>
              <a:rPr lang="fr-FR" dirty="0" err="1"/>
              <a:t>Stickiness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Server  </a:t>
            </a:r>
            <a:br>
              <a:rPr lang="fr-FR" dirty="0"/>
            </a:br>
            <a:r>
              <a:rPr lang="fr-FR" dirty="0"/>
              <a:t>(local DB or in-memory not </a:t>
            </a:r>
            <a:r>
              <a:rPr lang="fr-FR" dirty="0" err="1"/>
              <a:t>persisted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CC357A-DF0A-C14D-4690-EECC2AA720E4}"/>
              </a:ext>
            </a:extLst>
          </p:cNvPr>
          <p:cNvSpPr/>
          <p:nvPr/>
        </p:nvSpPr>
        <p:spPr>
          <a:xfrm>
            <a:off x="347190" y="3346684"/>
            <a:ext cx="760968" cy="281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152621D-E26D-B1DB-4A50-122D9F6749FA}"/>
              </a:ext>
            </a:extLst>
          </p:cNvPr>
          <p:cNvSpPr/>
          <p:nvPr/>
        </p:nvSpPr>
        <p:spPr>
          <a:xfrm flipH="1">
            <a:off x="499323" y="3631737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EB8CD5-1945-6EED-EA97-CCD88A58C108}"/>
              </a:ext>
            </a:extLst>
          </p:cNvPr>
          <p:cNvSpPr/>
          <p:nvPr/>
        </p:nvSpPr>
        <p:spPr>
          <a:xfrm rot="19260032">
            <a:off x="4265406" y="352245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E2079FD-C3B1-D0A5-C8F1-2EE6B1667577}"/>
              </a:ext>
            </a:extLst>
          </p:cNvPr>
          <p:cNvSpPr/>
          <p:nvPr/>
        </p:nvSpPr>
        <p:spPr>
          <a:xfrm rot="2665686">
            <a:off x="4265406" y="385186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B0AD2D-D0CE-DC72-87E8-423F97B08BA4}"/>
              </a:ext>
            </a:extLst>
          </p:cNvPr>
          <p:cNvSpPr/>
          <p:nvPr/>
        </p:nvSpPr>
        <p:spPr>
          <a:xfrm>
            <a:off x="4328912" y="369705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33A0E-6442-1794-F982-CCD0BA8A7829}"/>
              </a:ext>
            </a:extLst>
          </p:cNvPr>
          <p:cNvSpPr txBox="1"/>
          <p:nvPr/>
        </p:nvSpPr>
        <p:spPr>
          <a:xfrm>
            <a:off x="2562623" y="5245333"/>
            <a:ext cx="2948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LoadBalancer</a:t>
            </a:r>
            <a:endParaRPr lang="fr-FR" sz="2400" dirty="0"/>
          </a:p>
          <a:p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SessionStickiness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90BAE3-40E7-22A6-9058-2F332FFC75D8}"/>
              </a:ext>
            </a:extLst>
          </p:cNvPr>
          <p:cNvSpPr/>
          <p:nvPr/>
        </p:nvSpPr>
        <p:spPr>
          <a:xfrm>
            <a:off x="6706203" y="2808101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7E6E5-A006-094C-91A6-1E241482BF7C}"/>
              </a:ext>
            </a:extLst>
          </p:cNvPr>
          <p:cNvSpPr/>
          <p:nvPr/>
        </p:nvSpPr>
        <p:spPr>
          <a:xfrm>
            <a:off x="7185477" y="3450132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8D766E-D77E-2916-AEA8-08E5A0E437D2}"/>
              </a:ext>
            </a:extLst>
          </p:cNvPr>
          <p:cNvSpPr/>
          <p:nvPr/>
        </p:nvSpPr>
        <p:spPr>
          <a:xfrm>
            <a:off x="7568191" y="4065592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2A8BFDA-D3B4-7753-1C32-DE158788B6DD}"/>
              </a:ext>
            </a:extLst>
          </p:cNvPr>
          <p:cNvSpPr/>
          <p:nvPr/>
        </p:nvSpPr>
        <p:spPr>
          <a:xfrm>
            <a:off x="7624118" y="2928014"/>
            <a:ext cx="191397" cy="25198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E27657-71AF-2C24-BA1D-063CC0FBE870}"/>
              </a:ext>
            </a:extLst>
          </p:cNvPr>
          <p:cNvCxnSpPr>
            <a:cxnSpLocks/>
          </p:cNvCxnSpPr>
          <p:nvPr/>
        </p:nvCxnSpPr>
        <p:spPr>
          <a:xfrm>
            <a:off x="1248032" y="2763509"/>
            <a:ext cx="2347784" cy="2747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9B45A8-AA00-1A7A-AB78-5EACC91B9F3A}"/>
              </a:ext>
            </a:extLst>
          </p:cNvPr>
          <p:cNvCxnSpPr>
            <a:cxnSpLocks/>
          </p:cNvCxnSpPr>
          <p:nvPr/>
        </p:nvCxnSpPr>
        <p:spPr>
          <a:xfrm>
            <a:off x="1198605" y="2960501"/>
            <a:ext cx="2471352" cy="960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23E80F-1A3B-5CFC-0D83-8C841592F4CA}"/>
              </a:ext>
            </a:extLst>
          </p:cNvPr>
          <p:cNvCxnSpPr>
            <a:cxnSpLocks/>
          </p:cNvCxnSpPr>
          <p:nvPr/>
        </p:nvCxnSpPr>
        <p:spPr>
          <a:xfrm flipV="1">
            <a:off x="3669957" y="3015049"/>
            <a:ext cx="2800502" cy="2319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78B713-7473-55C0-01E8-D4F7C35A3D3B}"/>
              </a:ext>
            </a:extLst>
          </p:cNvPr>
          <p:cNvCxnSpPr>
            <a:cxnSpLocks/>
          </p:cNvCxnSpPr>
          <p:nvPr/>
        </p:nvCxnSpPr>
        <p:spPr>
          <a:xfrm>
            <a:off x="1248032" y="2523270"/>
            <a:ext cx="2421925" cy="49177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751A216-754A-BC9F-232C-298837A82C8B}"/>
              </a:ext>
            </a:extLst>
          </p:cNvPr>
          <p:cNvSpPr/>
          <p:nvPr/>
        </p:nvSpPr>
        <p:spPr>
          <a:xfrm>
            <a:off x="3211000" y="2642036"/>
            <a:ext cx="1002894" cy="23715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2FBAE78A-5F60-3F6D-82D9-98F6C4A5717F}"/>
              </a:ext>
            </a:extLst>
          </p:cNvPr>
          <p:cNvSpPr/>
          <p:nvPr/>
        </p:nvSpPr>
        <p:spPr>
          <a:xfrm>
            <a:off x="3388148" y="4543338"/>
            <a:ext cx="648597" cy="40891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BD9D24-4C5A-125F-5114-C98062963768}"/>
              </a:ext>
            </a:extLst>
          </p:cNvPr>
          <p:cNvCxnSpPr>
            <a:cxnSpLocks/>
          </p:cNvCxnSpPr>
          <p:nvPr/>
        </p:nvCxnSpPr>
        <p:spPr>
          <a:xfrm flipV="1">
            <a:off x="1248032" y="4323821"/>
            <a:ext cx="2397211" cy="4133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70BEE7-683A-CE20-B90B-A2F2A6791449}"/>
              </a:ext>
            </a:extLst>
          </p:cNvPr>
          <p:cNvCxnSpPr>
            <a:cxnSpLocks/>
          </p:cNvCxnSpPr>
          <p:nvPr/>
        </p:nvCxnSpPr>
        <p:spPr>
          <a:xfrm>
            <a:off x="1248032" y="4246080"/>
            <a:ext cx="2471352" cy="960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74E0D0-7363-0B72-F07C-F674ACA23385}"/>
              </a:ext>
            </a:extLst>
          </p:cNvPr>
          <p:cNvCxnSpPr>
            <a:cxnSpLocks/>
          </p:cNvCxnSpPr>
          <p:nvPr/>
        </p:nvCxnSpPr>
        <p:spPr>
          <a:xfrm flipV="1">
            <a:off x="3719384" y="4314432"/>
            <a:ext cx="3620530" cy="938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6C1F1F6-4C60-EF12-8227-4DEA320B659C}"/>
              </a:ext>
            </a:extLst>
          </p:cNvPr>
          <p:cNvCxnSpPr>
            <a:cxnSpLocks/>
          </p:cNvCxnSpPr>
          <p:nvPr/>
        </p:nvCxnSpPr>
        <p:spPr>
          <a:xfrm flipV="1">
            <a:off x="1212512" y="4300628"/>
            <a:ext cx="2506872" cy="21997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1D09898-8A62-A511-9ECC-7C431BB9BB12}"/>
              </a:ext>
            </a:extLst>
          </p:cNvPr>
          <p:cNvSpPr txBox="1"/>
          <p:nvPr/>
        </p:nvSpPr>
        <p:spPr>
          <a:xfrm>
            <a:off x="4371249" y="4246080"/>
            <a:ext cx="2338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redispatch</a:t>
            </a:r>
            <a:r>
              <a:rPr lang="fr-FR" sz="1800" dirty="0"/>
              <a:t> </a:t>
            </a:r>
            <a:r>
              <a:rPr lang="fr-FR" sz="1800" dirty="0" err="1"/>
              <a:t>always</a:t>
            </a:r>
            <a:r>
              <a:rPr lang="fr-FR" sz="1800" dirty="0"/>
              <a:t> </a:t>
            </a:r>
          </a:p>
          <a:p>
            <a:r>
              <a:rPr lang="fr-FR" sz="1800" dirty="0"/>
              <a:t>to </a:t>
            </a:r>
            <a:r>
              <a:rPr lang="fr-FR" sz="1800" dirty="0" err="1"/>
              <a:t>same</a:t>
            </a:r>
            <a:r>
              <a:rPr lang="fr-FR" sz="1800" dirty="0"/>
              <a:t> Server </a:t>
            </a:r>
          </a:p>
          <a:p>
            <a:r>
              <a:rPr lang="fr-FR" sz="1800" dirty="0"/>
              <a:t>as first Cookie </a:t>
            </a:r>
            <a:r>
              <a:rPr lang="fr-FR" sz="1800" dirty="0" err="1"/>
              <a:t>request</a:t>
            </a:r>
            <a:endParaRPr lang="fr-FR" sz="18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0C94CA-72BC-0CD0-125A-79727E87FE77}"/>
              </a:ext>
            </a:extLst>
          </p:cNvPr>
          <p:cNvCxnSpPr>
            <a:cxnSpLocks/>
          </p:cNvCxnSpPr>
          <p:nvPr/>
        </p:nvCxnSpPr>
        <p:spPr>
          <a:xfrm flipV="1">
            <a:off x="1253551" y="3686057"/>
            <a:ext cx="2212956" cy="25273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30FA59-A025-5D35-C9FA-2A80F9D8855C}"/>
              </a:ext>
            </a:extLst>
          </p:cNvPr>
          <p:cNvCxnSpPr>
            <a:cxnSpLocks/>
          </p:cNvCxnSpPr>
          <p:nvPr/>
        </p:nvCxnSpPr>
        <p:spPr>
          <a:xfrm>
            <a:off x="1289071" y="3512024"/>
            <a:ext cx="2306745" cy="19271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56800BE-D3AD-5F4C-8B29-A8636DD9AFB7}"/>
              </a:ext>
            </a:extLst>
          </p:cNvPr>
          <p:cNvCxnSpPr>
            <a:cxnSpLocks/>
          </p:cNvCxnSpPr>
          <p:nvPr/>
        </p:nvCxnSpPr>
        <p:spPr>
          <a:xfrm flipV="1">
            <a:off x="3503577" y="3697054"/>
            <a:ext cx="3620530" cy="938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FE0D02-BF9B-2326-2EE9-423F8752E518}"/>
              </a:ext>
            </a:extLst>
          </p:cNvPr>
          <p:cNvCxnSpPr>
            <a:cxnSpLocks/>
          </p:cNvCxnSpPr>
          <p:nvPr/>
        </p:nvCxnSpPr>
        <p:spPr>
          <a:xfrm flipV="1">
            <a:off x="1289071" y="3683940"/>
            <a:ext cx="2306745" cy="8835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ylinder 71">
            <a:extLst>
              <a:ext uri="{FF2B5EF4-FFF2-40B4-BE49-F238E27FC236}">
                <a16:creationId xmlns:a16="http://schemas.microsoft.com/office/drawing/2014/main" id="{83045E6D-CAD1-CA7C-CA55-AB90834DCC00}"/>
              </a:ext>
            </a:extLst>
          </p:cNvPr>
          <p:cNvSpPr/>
          <p:nvPr/>
        </p:nvSpPr>
        <p:spPr>
          <a:xfrm>
            <a:off x="8055359" y="3584955"/>
            <a:ext cx="191397" cy="25198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ADE428AB-6ED7-B527-7DE1-6BB1D9214640}"/>
              </a:ext>
            </a:extLst>
          </p:cNvPr>
          <p:cNvSpPr/>
          <p:nvPr/>
        </p:nvSpPr>
        <p:spPr>
          <a:xfrm>
            <a:off x="8429791" y="4197830"/>
            <a:ext cx="191397" cy="25198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51957E-4618-78AC-FC15-8D8DB2402BB0}"/>
              </a:ext>
            </a:extLst>
          </p:cNvPr>
          <p:cNvSpPr txBox="1"/>
          <p:nvPr/>
        </p:nvSpPr>
        <p:spPr>
          <a:xfrm>
            <a:off x="7767174" y="4876001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are </a:t>
            </a:r>
            <a:r>
              <a:rPr lang="fr-FR" dirty="0" err="1"/>
              <a:t>Statefull</a:t>
            </a:r>
            <a:endParaRPr lang="fr-FR" dirty="0"/>
          </a:p>
          <a:p>
            <a:endParaRPr lang="fr-FR" dirty="0"/>
          </a:p>
          <a:p>
            <a:r>
              <a:rPr lang="fr-FR" dirty="0"/>
              <a:t>If Cookie are </a:t>
            </a:r>
            <a:r>
              <a:rPr lang="fr-FR" dirty="0" err="1"/>
              <a:t>only</a:t>
            </a:r>
            <a:r>
              <a:rPr lang="fr-FR" dirty="0"/>
              <a:t> "IN-MEMORY"</a:t>
            </a:r>
          </a:p>
          <a:p>
            <a:r>
              <a:rPr lang="fr-FR" dirty="0"/>
              <a:t>=&gt; server crash = </a:t>
            </a:r>
            <a:r>
              <a:rPr lang="fr-FR" dirty="0" err="1"/>
              <a:t>losing</a:t>
            </a:r>
            <a:r>
              <a:rPr lang="fr-FR" dirty="0"/>
              <a:t> cookies</a:t>
            </a:r>
          </a:p>
        </p:txBody>
      </p:sp>
    </p:spTree>
    <p:extLst>
      <p:ext uri="{BB962C8B-B14F-4D97-AF65-F5344CB8AC3E}">
        <p14:creationId xmlns:p14="http://schemas.microsoft.com/office/powerpoint/2010/main" val="313117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0"/>
            <a:ext cx="11516498" cy="2384854"/>
          </a:xfrm>
        </p:spPr>
        <p:txBody>
          <a:bodyPr/>
          <a:lstStyle/>
          <a:p>
            <a:pPr algn="ctr"/>
            <a:r>
              <a:rPr lang="fr-FR" dirty="0"/>
              <a:t>on question "</a:t>
            </a:r>
            <a:r>
              <a:rPr lang="fr-FR" dirty="0" err="1"/>
              <a:t>Which</a:t>
            </a:r>
            <a:r>
              <a:rPr lang="fr-FR" dirty="0"/>
              <a:t> type of </a:t>
            </a:r>
            <a:r>
              <a:rPr lang="fr-FR" dirty="0" err="1"/>
              <a:t>authentication</a:t>
            </a:r>
            <a:r>
              <a:rPr lang="fr-FR" dirty="0"/>
              <a:t>.. ?"</a:t>
            </a:r>
            <a:br>
              <a:rPr lang="fr-FR" dirty="0"/>
            </a:br>
            <a:r>
              <a:rPr lang="fr-FR" dirty="0"/>
              <a:t>change </a:t>
            </a:r>
            <a:r>
              <a:rPr lang="fr-FR" dirty="0" err="1"/>
              <a:t>from</a:t>
            </a:r>
            <a:r>
              <a:rPr lang="fr-FR" dirty="0"/>
              <a:t> default </a:t>
            </a:r>
            <a:r>
              <a:rPr lang="fr-FR" dirty="0" err="1"/>
              <a:t>choice</a:t>
            </a:r>
            <a:r>
              <a:rPr lang="fr-FR" dirty="0"/>
              <a:t> #1</a:t>
            </a:r>
            <a:br>
              <a:rPr lang="fr-FR" dirty="0"/>
            </a:br>
            <a:r>
              <a:rPr lang="fr-FR" dirty="0"/>
              <a:t> to </a:t>
            </a:r>
            <a:r>
              <a:rPr lang="fr-FR" dirty="0" err="1"/>
              <a:t>choice</a:t>
            </a:r>
            <a:r>
              <a:rPr lang="fr-FR" dirty="0"/>
              <a:t> #3: HTTP Session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DB588-4DE8-7995-E961-247B02D7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1599"/>
            <a:ext cx="11191103" cy="1813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689BBF-38FF-C934-BCE7-A26FB2548951}"/>
              </a:ext>
            </a:extLst>
          </p:cNvPr>
          <p:cNvSpPr/>
          <p:nvPr/>
        </p:nvSpPr>
        <p:spPr>
          <a:xfrm>
            <a:off x="772593" y="4596714"/>
            <a:ext cx="7111018" cy="25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C834E-2B4E-2C0D-E4B0-DE129E23A1E2}"/>
              </a:ext>
            </a:extLst>
          </p:cNvPr>
          <p:cNvSpPr/>
          <p:nvPr/>
        </p:nvSpPr>
        <p:spPr>
          <a:xfrm>
            <a:off x="772593" y="4042368"/>
            <a:ext cx="5323407" cy="25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601097" y="2316892"/>
            <a:ext cx="810997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Previous</a:t>
            </a:r>
            <a:r>
              <a:rPr lang="fr-FR" sz="2400" dirty="0"/>
              <a:t> document</a:t>
            </a:r>
          </a:p>
          <a:p>
            <a:r>
              <a:rPr lang="fr-FR" sz="2400" dirty="0"/>
              <a:t>1/3 :   </a:t>
            </a:r>
            <a:r>
              <a:rPr lang="fr-FR" sz="2400" dirty="0" err="1"/>
              <a:t>Debugging</a:t>
            </a:r>
            <a:r>
              <a:rPr lang="fr-FR" sz="2400" dirty="0"/>
              <a:t> "JWT"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endParaRPr lang="fr-FR" sz="2400" dirty="0"/>
          </a:p>
          <a:p>
            <a:r>
              <a:rPr lang="fr-FR" sz="2400" dirty="0"/>
              <a:t>This document</a:t>
            </a:r>
          </a:p>
          <a:p>
            <a:r>
              <a:rPr lang="fr-FR" sz="2400" dirty="0"/>
              <a:t>[2/3]:  </a:t>
            </a:r>
            <a:r>
              <a:rPr lang="fr-FR" sz="2400" dirty="0" err="1"/>
              <a:t>Debugging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r>
              <a:rPr lang="fr-FR" sz="2400" dirty="0"/>
              <a:t>-style COOKIE "</a:t>
            </a:r>
            <a:r>
              <a:rPr lang="fr-FR" sz="2400" dirty="0" err="1"/>
              <a:t>jsessionId</a:t>
            </a:r>
            <a:r>
              <a:rPr lang="fr-FR" sz="2400" dirty="0"/>
              <a:t>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endParaRPr lang="fr-FR" sz="2400" b="1" dirty="0"/>
          </a:p>
          <a:p>
            <a:r>
              <a:rPr lang="fr-FR" sz="2400" b="1" dirty="0"/>
              <a:t>Next document:</a:t>
            </a:r>
          </a:p>
          <a:p>
            <a:r>
              <a:rPr lang="fr-FR" sz="2400" b="1" dirty="0"/>
              <a:t>[3/3]  </a:t>
            </a:r>
            <a:r>
              <a:rPr lang="fr-FR" sz="2400" b="1" dirty="0" err="1"/>
              <a:t>Debugging</a:t>
            </a:r>
            <a:r>
              <a:rPr lang="fr-FR" sz="2400" b="1" dirty="0"/>
              <a:t> the  OAuth2 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9EAE-0112-94DB-673B-F7EB4956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3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... </a:t>
            </a:r>
            <a:r>
              <a:rPr lang="fr-FR" dirty="0" err="1"/>
              <a:t>Wait</a:t>
            </a:r>
            <a:r>
              <a:rPr lang="fr-FR" dirty="0"/>
              <a:t> few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A6FA-8C83-4DF1-69D3-652852D0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80" y="1690688"/>
            <a:ext cx="10733700" cy="43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7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335-7A1F-52BA-8BA0-B5A5F32A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51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Comparing</a:t>
            </a:r>
            <a:r>
              <a:rPr lang="fr-FR" dirty="0"/>
              <a:t> (</a:t>
            </a:r>
            <a:r>
              <a:rPr lang="fr-FR" dirty="0" err="1"/>
              <a:t>WinMerge</a:t>
            </a:r>
            <a:r>
              <a:rPr lang="fr-FR" dirty="0"/>
              <a:t>) </a:t>
            </a:r>
            <a:r>
              <a:rPr lang="fr-FR" dirty="0" err="1"/>
              <a:t>Generated</a:t>
            </a:r>
            <a:r>
              <a:rPr lang="fr-FR" dirty="0"/>
              <a:t> Apps</a:t>
            </a:r>
            <a:br>
              <a:rPr lang="fr-FR" dirty="0"/>
            </a:br>
            <a:r>
              <a:rPr lang="fr-FR" dirty="0"/>
              <a:t> JWT &lt;-&gt; HTTP Session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CAFAD-8AFB-0972-0F29-D4705894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5" y="1388788"/>
            <a:ext cx="8892336" cy="54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D808-CFD6-952C-DC94-97C76B1F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7650"/>
          </a:xfrm>
        </p:spPr>
        <p:txBody>
          <a:bodyPr/>
          <a:lstStyle/>
          <a:p>
            <a:pPr algn="ctr"/>
            <a:r>
              <a:rPr lang="fr-FR" dirty="0" err="1"/>
              <a:t>Differences</a:t>
            </a:r>
            <a:r>
              <a:rPr lang="fr-FR" dirty="0"/>
              <a:t>  JWT &lt;-&gt; HTTP Session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2A1BA-CC96-F224-9ACD-B36A4A01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40" y="753851"/>
            <a:ext cx="9266723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8B76-88F5-8AF1-D1BB-408F2BF9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67095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"JWT"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BD753-B58F-0891-C93E-B65226F9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00" y="1284421"/>
            <a:ext cx="9552498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1034</Words>
  <Application>Microsoft Office PowerPoint</Application>
  <PresentationFormat>Widescreen</PresentationFormat>
  <Paragraphs>151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Angular WebApp Security with Cookie SessionId</vt:lpstr>
      <vt:lpstr>Comparison Only with the JWT Mode</vt:lpstr>
      <vt:lpstr>Step 1: re-generate ANOTHER Jhipster project with same name</vt:lpstr>
      <vt:lpstr>jhipster</vt:lpstr>
      <vt:lpstr>on question "Which type of authentication.. ?" change from default choice #1  to choice #3: HTTP Session Authentication</vt:lpstr>
      <vt:lpstr>... Wait few minutes</vt:lpstr>
      <vt:lpstr>Comparing (WinMerge) Generated Apps  JWT &lt;-&gt; HTTP Session</vt:lpstr>
      <vt:lpstr>Differences  JWT &lt;-&gt; HTTP Session</vt:lpstr>
      <vt:lpstr>Files Only in "JWT" mode</vt:lpstr>
      <vt:lpstr>Files Only in "Http Session" Mode</vt:lpstr>
      <vt:lpstr>Different Files  (maybe not for auth mode)</vt:lpstr>
      <vt:lpstr>Launching Backend:  mvn -Pdev spring-boot:run</vt:lpstr>
      <vt:lpstr>Launching Frontend: npm run start   (= ng serve)</vt:lpstr>
      <vt:lpstr>Home page - not logged-in </vt:lpstr>
      <vt:lpstr>Click sign-in  =&gt; /login  page</vt:lpstr>
      <vt:lpstr>Home Page after logged-in</vt:lpstr>
      <vt:lpstr>Different Menu for Account Sub Menu Item "Sessions"</vt:lpstr>
      <vt:lpstr>Sessions View for Current User</vt:lpstr>
      <vt:lpstr>Debuging Security from "Http" viewpoint</vt:lpstr>
      <vt:lpstr>Chrome Dev Tools &gt; Network</vt:lpstr>
      <vt:lpstr>Sign Out =&gt; 2 Http calls  (was 0 for JWT mode)</vt:lpstr>
      <vt:lpstr>2 Http Requests "/api/logout",   then refresh "/api/account"</vt:lpstr>
      <vt:lpstr>Http POST /api/logout</vt:lpstr>
      <vt:lpstr>Http POST /api/logout =&gt; response Headers : 2 x Set-Cookie: ...  to cleanup</vt:lpstr>
      <vt:lpstr>Sign-in =&gt; 3 Http Requests</vt:lpstr>
      <vt:lpstr>Request [1/3]: Http GET /api/account no auth Header =&gt; 401 Unauthorized</vt:lpstr>
      <vt:lpstr>Request [1/3]  http GET /api/account</vt:lpstr>
      <vt:lpstr>Request [2/3]: Http POST /api/authenticate content-Type: x-www-form-urlencoded</vt:lpstr>
      <vt:lpstr>Request [2/3] Payload : username &amp; password </vt:lpstr>
      <vt:lpstr>Request [2/3] different (but equivalent)  to JWT Mode</vt:lpstr>
      <vt:lpstr>Request [2/3] Response Body : EMPTY !</vt:lpstr>
      <vt:lpstr>Request [2/3] : Response Header  Set-Cookie: "JSESSIONID=xxxx"</vt:lpstr>
      <vt:lpstr>Request [2/3] Difference  with JWT Mode</vt:lpstr>
      <vt:lpstr>Request [3/3]: Http GET /api/account =&gt; status code: 200 OK</vt:lpstr>
      <vt:lpstr>Difference between Failing Request [1/3] and Success Request [3/3] (Authenticated)</vt:lpstr>
      <vt:lpstr>Difference Authentication with JWT Mode</vt:lpstr>
      <vt:lpstr>Request [3/3]: /api/account Response Body: Detailed Information on Account</vt:lpstr>
      <vt:lpstr>NO Difference for Authorization with JWT Mode</vt:lpstr>
      <vt:lpstr>Backend Code for Http POST /api/authenticate ... framework code, rely on spring UserDetailService</vt:lpstr>
      <vt:lpstr>Backend Code for Filter Request Authentication + JSESSIONID ...</vt:lpstr>
      <vt:lpstr>Difficulties for Load-Balancing on Many SErvers with COOKIE "JSESSIONID"</vt:lpstr>
      <vt:lpstr>Angular Code for low-level  Http POST /api/authenticate</vt:lpstr>
      <vt:lpstr>NO Need of Custom "HttpInterceptor"  for transmitting the Cookie !</vt:lpstr>
      <vt:lpstr>Difference HttpInterceptors with JWT</vt:lpstr>
      <vt:lpstr>Authorisations</vt:lpstr>
      <vt:lpstr>Network &amp; Infrastructure Deployments Options</vt:lpstr>
      <vt:lpstr>Servers are Statefull - Need Centralised Database</vt:lpstr>
      <vt:lpstr>Server Connected in Cluster   "Distributed Cache" (=idem embedded database)</vt:lpstr>
      <vt:lpstr>LoadBalancer with "Session Stickiness" Statefull Server   (local DB or in-memory not persisted)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36</cp:revision>
  <dcterms:created xsi:type="dcterms:W3CDTF">2022-05-19T11:53:27Z</dcterms:created>
  <dcterms:modified xsi:type="dcterms:W3CDTF">2024-11-21T19:35:33Z</dcterms:modified>
</cp:coreProperties>
</file>